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media/image27.wmf" ContentType="image/x-wmf"/>
  <Override PartName="/ppt/media/image12.tif" ContentType="image/tiff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embeddings/oleObject1.docx" ContentType="application/vnd.openxmlformats-officedocument.wordprocessingml.document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n blanco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8D397086-AC39-4B52-BA31-227189B6F147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17000" cy="113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95000"/>
              </a:lnSpc>
              <a:buNone/>
              <a:tabLst>
                <a:tab pos="0" algn="l"/>
              </a:tabLst>
              <a:defRPr lang="en-GB" sz="2400" b="0" u="none" strike="noStrike">
                <a:solidFill>
                  <a:schemeClr val="lt1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95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Times New Roman"/>
              </a:rPr>
              <a:t>Pulse para editar el formato del texto de título</a:t>
            </a:r>
            <a:endParaRPr lang="en-GB" sz="2400" b="0" u="none" strike="noStrike">
              <a:solidFill>
                <a:schemeClr val="lt1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17000" cy="396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5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95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95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95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95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Pulse para editar el formato de texto del esquema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95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Segundo nivel del esquema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95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Tercer nivel del esquema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95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Cuarto nivel del esquema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Quinto nivel del esquema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Sexto nivel del esquema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Séptimo nivel del esquema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ido con título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2995560" cy="1149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b">
            <a:noAutofit/>
          </a:bodyPr>
          <a:lstStyle>
            <a:lvl1pPr indent="0" algn="l" defTabSz="449280">
              <a:lnSpc>
                <a:spcPct val="95000"/>
              </a:lnSpc>
              <a:buNone/>
              <a:tabLst>
                <a:tab pos="0" algn="l"/>
              </a:tabLst>
              <a:defRPr lang="es-ES" sz="2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l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2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2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099040" cy="584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defRPr lang="es-E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  <a:lvl2pPr lvl="1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def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2pPr>
            <a:lvl3pPr lvl="2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3pPr>
            <a:lvl4pPr lvl="3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4pPr>
            <a:lvl5pPr lvl="4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5pPr>
          </a:lstStyle>
          <a:p>
            <a:pPr marL="341280" indent="-341280"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1240" lvl="1" indent="-284040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Segundo nivel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Tercer nivel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Cuarto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Quinto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2995560" cy="4678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4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5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6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32F74953-BC62-46A9-BF0F-53A7A0B6CEC8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n con título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73800" cy="55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b">
            <a:noAutofit/>
          </a:bodyPr>
          <a:lstStyle>
            <a:lvl1pPr indent="0" algn="l" defTabSz="449280">
              <a:lnSpc>
                <a:spcPct val="95000"/>
              </a:lnSpc>
              <a:buNone/>
              <a:tabLst>
                <a:tab pos="0" algn="l"/>
              </a:tabLst>
              <a:defRPr lang="es-ES" sz="2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l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2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2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73800" cy="4102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49280">
              <a:lnSpc>
                <a:spcPct val="95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 defTabSz="449280">
              <a:lnSpc>
                <a:spcPct val="95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 defTabSz="449280">
              <a:lnSpc>
                <a:spcPct val="95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 defTabSz="449280">
              <a:lnSpc>
                <a:spcPct val="95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 defTabSz="449280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 defTabSz="449280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 defTabSz="449280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 defTabSz="449280">
              <a:lnSpc>
                <a:spcPct val="95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Pulse para editar el formato de texto del esquema</a:t>
            </a:r>
            <a:endParaRPr lang="es-E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 defTabSz="449280">
              <a:lnSpc>
                <a:spcPct val="95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Segundo nivel del esquema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 defTabSz="449280">
              <a:lnSpc>
                <a:spcPct val="95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Tercer nivel del esquema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 defTabSz="449280">
              <a:lnSpc>
                <a:spcPct val="95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Cuarto nivel del esquema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 defTabSz="449280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Quinto nivel del esquema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 defTabSz="449280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Sexto nivel del esquema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 defTabSz="449280">
              <a:lnSpc>
                <a:spcPct val="95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Séptimo nivel del esquema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73800" cy="792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7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ftr" idx="8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sldNum" idx="9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B4853496-DE5D-4EE3-B7BC-22D1E701D8C3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a de título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59800" cy="1457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ctr">
            <a:noAutofit/>
          </a:bodyPr>
          <a:lstStyle>
            <a:lvl1pPr indent="0" algn="ctr" defTabSz="449280">
              <a:lnSpc>
                <a:spcPct val="95000"/>
              </a:lnSpc>
              <a:buNone/>
              <a:tabLst>
                <a:tab pos="0" algn="l"/>
              </a:tabLst>
              <a:def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ctr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0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ftr" idx="11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sldNum" idx="12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01158BA9-AA5B-4BA6-B848-97C37C3C6464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ítulo y texto vertical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463680"/>
            <a:ext cx="7758360" cy="1420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ctr">
            <a:noAutofit/>
          </a:bodyPr>
          <a:lstStyle>
            <a:lvl1pPr indent="0" algn="ctr" defTabSz="449280">
              <a:lnSpc>
                <a:spcPct val="95000"/>
              </a:lnSpc>
              <a:buNone/>
              <a:tabLst>
                <a:tab pos="0" algn="l"/>
              </a:tabLst>
              <a:def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ctr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58360" cy="4221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 vert="eaVert">
            <a:noAutofit/>
          </a:bodyPr>
          <a:lstStyle>
            <a:lvl1pPr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defRPr lang="es-E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  <a:lvl2pPr lvl="1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def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2pPr>
            <a:lvl3pPr lvl="2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3pPr>
            <a:lvl4pPr lvl="3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4pPr>
            <a:lvl5pPr lvl="4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5pPr>
          </a:lstStyle>
          <a:p>
            <a:pPr marL="341280" indent="-341280"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1240" lvl="1" indent="-284040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Segundo nivel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Tercer nivel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Cuarto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Quinto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A0EDA790-CC51-417B-B54A-70252AED1435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ítulo vertical y texto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515280" y="463680"/>
            <a:ext cx="1928880" cy="5738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ctr" vert="eaVert">
            <a:noAutofit/>
          </a:bodyPr>
          <a:lstStyle>
            <a:lvl1pPr indent="0" algn="ctr" defTabSz="449280">
              <a:lnSpc>
                <a:spcPct val="95000"/>
              </a:lnSpc>
              <a:buNone/>
              <a:tabLst>
                <a:tab pos="0" algn="l"/>
              </a:tabLst>
              <a:def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ctr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85800" y="463680"/>
            <a:ext cx="5664240" cy="5738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 vert="eaVert">
            <a:noAutofit/>
          </a:bodyPr>
          <a:lstStyle>
            <a:lvl1pPr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defRPr lang="es-E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  <a:lvl2pPr lvl="1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def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2pPr>
            <a:lvl3pPr lvl="2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3pPr>
            <a:lvl4pPr lvl="3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4pPr>
            <a:lvl5pPr lvl="4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5pPr>
          </a:lstStyle>
          <a:p>
            <a:pPr marL="341280" indent="-341280"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1240" lvl="1" indent="-284040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Segundo nivel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Tercer nivel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Cuarto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Quinto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970AC198-53DD-418F-B87B-250787E58FDE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ítulo y objetos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85800" y="463680"/>
            <a:ext cx="7758360" cy="1420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ctr">
            <a:noAutofit/>
          </a:bodyPr>
          <a:lstStyle>
            <a:lvl1pPr indent="0" algn="ctr" defTabSz="449280">
              <a:lnSpc>
                <a:spcPct val="95000"/>
              </a:lnSpc>
              <a:buNone/>
              <a:tabLst>
                <a:tab pos="0" algn="l"/>
              </a:tabLst>
              <a:def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ctr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58360" cy="4221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defRPr lang="es-E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  <a:lvl2pPr lvl="1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def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2pPr>
            <a:lvl3pPr lvl="2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3pPr>
            <a:lvl4pPr lvl="3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4pPr>
            <a:lvl5pPr lvl="4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5pPr>
          </a:lstStyle>
          <a:p>
            <a:pPr marL="341280" indent="-341280"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1240" lvl="1" indent="-284040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Segundo nivel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Tercer nivel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Cuarto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Quinto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9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20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21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A7D60CDB-3396-4F55-9BB2-587EFB9C2608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ncabezado de sección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59800" cy="134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 defTabSz="449280">
              <a:lnSpc>
                <a:spcPct val="95000"/>
              </a:lnSpc>
              <a:buNone/>
              <a:tabLst>
                <a:tab pos="0" algn="l"/>
              </a:tabLst>
              <a:defRPr lang="es-ES" sz="4000" b="1" u="none" strike="noStrike" cap="all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l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4000" b="1" u="none" strike="noStrike" cap="all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4000" b="1" u="none" strike="noStrike" cap="all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59800" cy="1487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b">
            <a:noAutofit/>
          </a:bodyPr>
          <a:lstStyle>
            <a:lvl1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22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23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24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4D19C406-4DB4-4B47-9A5A-1E416BECB4F7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os objetos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85800" y="463680"/>
            <a:ext cx="7758360" cy="1420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ctr">
            <a:noAutofit/>
          </a:bodyPr>
          <a:lstStyle>
            <a:lvl1pPr indent="0" algn="ctr" defTabSz="449280">
              <a:lnSpc>
                <a:spcPct val="95000"/>
              </a:lnSpc>
              <a:buNone/>
              <a:tabLst>
                <a:tab pos="0" algn="l"/>
              </a:tabLst>
              <a:def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ctr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795840" cy="4221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def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  <a:lvl2pPr lvl="1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2pPr>
            <a:lvl3pPr lvl="2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3pPr>
            <a:lvl4pPr lvl="3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4pPr>
            <a:lvl5pPr lvl="4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5pPr>
          </a:lstStyle>
          <a:p>
            <a:pPr marL="341280" indent="-341280"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1240" lvl="1" indent="-284040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Segundo nivel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Tercer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Cuarto nivel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Quinto nivel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46520" y="1981080"/>
            <a:ext cx="3797280" cy="4221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def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  <a:lvl2pPr lvl="1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2pPr>
            <a:lvl3pPr lvl="2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3pPr>
            <a:lvl4pPr lvl="3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4pPr>
            <a:lvl5pPr lvl="4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5pPr>
          </a:lstStyle>
          <a:p>
            <a:pPr marL="341280" indent="-341280"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1240" lvl="1" indent="-284040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Segundo nivel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Tercer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Cuarto nivel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Quinto nivel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25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 idx="26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 idx="27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A964463D-D466-40D9-86C7-AE9F41351F32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ación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17000" cy="1130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ctr">
            <a:noAutofit/>
          </a:bodyPr>
          <a:lstStyle>
            <a:lvl1pPr indent="0" algn="ctr" defTabSz="449280">
              <a:lnSpc>
                <a:spcPct val="95000"/>
              </a:lnSpc>
              <a:buNone/>
              <a:tabLst>
                <a:tab pos="0" algn="l"/>
              </a:tabLst>
              <a:def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ctr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27680" cy="627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b">
            <a:noAutofit/>
          </a:bodyPr>
          <a:lstStyle>
            <a:lvl1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  <a:defRPr lang="es-ES" sz="2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es-ES" sz="2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27680" cy="3938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  <a:lvl2pPr lvl="1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2pPr>
            <a:lvl3pPr lvl="2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</a:tabLst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3pPr>
            <a:lvl4pPr lvl="3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</a:tabLst>
              <a:defRPr lang="es-E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4pPr>
            <a:lvl5pPr lvl="4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</a:tabLst>
              <a:defRPr lang="es-E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5pPr>
          </a:lstStyle>
          <a:p>
            <a:pPr marL="341280" indent="-341280"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</a:tabLst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1240" lvl="1" indent="-284040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</a:tabLst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Segundo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</a:tabLst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Tercer nivel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</a:tabLst>
            </a:pPr>
            <a:r>
              <a:rPr lang="es-E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Cuarto nivel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</a:tabLst>
            </a:pPr>
            <a:r>
              <a:rPr lang="es-E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Quinto nivel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29120" cy="627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b">
            <a:noAutofit/>
          </a:bodyPr>
          <a:lstStyle>
            <a:lvl1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  <a:defRPr lang="es-ES" sz="2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l" defTabSz="449280">
              <a:lnSpc>
                <a:spcPct val="95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es-ES" sz="2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29120" cy="3938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  <a:lvl2pPr lvl="1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2pPr>
            <a:lvl3pPr lvl="2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</a:tabLst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3pPr>
            <a:lvl4pPr lvl="3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</a:tabLst>
              <a:defRPr lang="es-E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4pPr>
            <a:lvl5pPr lvl="4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</a:tabLst>
              <a:defRPr lang="es-E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5pPr>
          </a:lstStyle>
          <a:p>
            <a:pPr marL="341280" indent="-341280" algn="l" defTabSz="449280">
              <a:lnSpc>
                <a:spcPct val="95000"/>
              </a:lnSpc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</a:tabLst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texto del patrón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1240" lvl="1" indent="-284040" algn="l" defTabSz="449280">
              <a:lnSpc>
                <a:spcPct val="95000"/>
              </a:lnSpc>
              <a:spcBef>
                <a:spcPts val="700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</a:tabLst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Segundo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 defTabSz="449280">
              <a:lnSpc>
                <a:spcPct val="95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</a:tabLst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Tercer nivel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</a:tabLst>
            </a:pPr>
            <a:r>
              <a:rPr lang="es-E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Cuarto nivel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 defTabSz="449280">
              <a:lnSpc>
                <a:spcPct val="95000"/>
              </a:lnSpc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</a:tabLst>
            </a:pPr>
            <a:r>
              <a:rPr lang="es-E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Quinto nivel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28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ftr" idx="29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8"/>
          <p:cNvSpPr>
            <a:spLocks noGrp="1"/>
          </p:cNvSpPr>
          <p:nvPr>
            <p:ph type="sldNum" idx="30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8E14BC54-3AAD-442D-AE8A-CFC63E835993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ólo el título">
    <p:bg>
      <p:bgPr>
        <a:solidFill>
          <a:srgbClr val="D1E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463680"/>
            <a:ext cx="7758360" cy="1420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ctr">
            <a:noAutofit/>
          </a:bodyPr>
          <a:lstStyle>
            <a:lvl1pPr indent="0" algn="ctr" defTabSz="449280">
              <a:lnSpc>
                <a:spcPct val="95000"/>
              </a:lnSpc>
              <a:buNone/>
              <a:tabLst>
                <a:tab pos="0" algn="l"/>
              </a:tabLst>
              <a:def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ctr" defTabSz="449280">
              <a:lnSpc>
                <a:spcPct val="95000"/>
              </a:lnSpc>
              <a:buNone/>
              <a:tabLst>
                <a:tab pos="0" algn="l"/>
              </a:tabLst>
            </a:pPr>
            <a:r>
              <a:rPr lang="es-E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Haga clic para modificar el estilo de título del patrón</a:t>
            </a:r>
            <a:endParaRPr lang="es-E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dt" idx="31"/>
          </p:nvPr>
        </p:nvSpPr>
        <p:spPr>
          <a:xfrm>
            <a:off x="68580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32"/>
          </p:nvPr>
        </p:nvSpPr>
        <p:spPr>
          <a:xfrm>
            <a:off x="3124080" y="6248520"/>
            <a:ext cx="288144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33"/>
          </p:nvPr>
        </p:nvSpPr>
        <p:spPr>
          <a:xfrm>
            <a:off x="6553080" y="6248520"/>
            <a:ext cx="1890720" cy="44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tIns="46800" rIns="90000" bIns="46800" anchor="t">
            <a:noAutofit/>
          </a:bodyPr>
          <a:lstStyle>
            <a:lvl1pPr indent="0" algn="r" defTabSz="44928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 defTabSz="449280">
              <a:lnSpc>
                <a:spcPct val="100000"/>
              </a:lnSpc>
              <a:buNone/>
              <a:tabLst>
                <a:tab pos="0" algn="l"/>
              </a:tabLst>
            </a:pPr>
            <a:fld id="{591AF063-8E1C-451C-8EFA-23EA539FE696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tif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package" Target="../embeddings/oleObject1.docx"/><Relationship Id="rId2" Type="http://schemas.openxmlformats.org/officeDocument/2006/relationships/image" Target="../media/image27.wmf"/><Relationship Id="rId3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image" Target="../media/image33.jpeg"/><Relationship Id="rId4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1"/>
          <p:cNvSpPr/>
          <p:nvPr/>
        </p:nvSpPr>
        <p:spPr>
          <a:xfrm>
            <a:off x="806400" y="1772640"/>
            <a:ext cx="7547400" cy="369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 defTabSz="44928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48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Grandes vuelos de la aviación española</a:t>
            </a:r>
            <a:endParaRPr lang="es-ES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0" indent="-228600" defTabSz="449280">
              <a:lnSpc>
                <a:spcPct val="100000"/>
              </a:lnSpc>
              <a:tabLst>
                <a:tab pos="0" algn="l"/>
              </a:tabLst>
            </a:pPr>
            <a:r>
              <a:rPr lang="es-ES" sz="20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Rodrigo Martínez-Val Peñalosa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0" indent="-228600" defTabSz="449280">
              <a:lnSpc>
                <a:spcPct val="100000"/>
              </a:lnSpc>
              <a:tabLst>
                <a:tab pos="0" algn="l"/>
              </a:tabLst>
            </a:pPr>
            <a:r>
              <a:rPr lang="es-ES" sz="20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Profesor Emérito de Cálculo de Aviones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0" indent="-228600" defTabSz="449280">
              <a:lnSpc>
                <a:spcPct val="100000"/>
              </a:lnSpc>
              <a:tabLst>
                <a:tab pos="0" algn="l"/>
              </a:tabLst>
            </a:pPr>
            <a:r>
              <a:rPr lang="es-ES" sz="20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Universidad Politécnica de Madrid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Box 2"/>
          <p:cNvSpPr/>
          <p:nvPr/>
        </p:nvSpPr>
        <p:spPr>
          <a:xfrm>
            <a:off x="395280" y="260640"/>
            <a:ext cx="8369280" cy="596880"/>
          </a:xfrm>
          <a:prstGeom prst="rect">
            <a:avLst/>
          </a:prstGeom>
          <a:noFill/>
          <a:ln w="9360">
            <a:solidFill>
              <a:srgbClr val="0000CC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Instituto de Historia y Cultura Militar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Rodrigo Martínez-Val Peñalosa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16 de septiembre de 2026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      Grandes vuelos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 Box 4"/>
          <p:cNvSpPr/>
          <p:nvPr/>
        </p:nvSpPr>
        <p:spPr>
          <a:xfrm>
            <a:off x="1911240" y="1448640"/>
            <a:ext cx="5337360" cy="341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400"/>
              </a:spcBef>
            </a:pPr>
            <a:r>
              <a:rPr lang="es-ES" sz="28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CONTENIDO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6160" defTabSz="449280">
              <a:lnSpc>
                <a:spcPct val="95000"/>
              </a:lnSpc>
              <a:spcBef>
                <a:spcPts val="1001"/>
              </a:spcBef>
              <a:tabLst>
                <a:tab pos="0" algn="l"/>
              </a:tabLst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Introducción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El prodigioso año 1909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Pioneros de la edad dorada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Grandes vuelos españoles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Otros vuelos notables españoles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Epílogo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Box 16"/>
          <p:cNvSpPr/>
          <p:nvPr/>
        </p:nvSpPr>
        <p:spPr>
          <a:xfrm>
            <a:off x="395280" y="260640"/>
            <a:ext cx="8369280" cy="596880"/>
          </a:xfrm>
          <a:prstGeom prst="rect">
            <a:avLst/>
          </a:prstGeom>
          <a:noFill/>
          <a:ln w="9360">
            <a:solidFill>
              <a:srgbClr val="0000CC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Instituto de Historia y Cultura Militar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Rodrigo Martínez-Val Peñalosa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16 de septiembre de 2026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      Grandes vuelos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3"/>
          <p:cNvSpPr/>
          <p:nvPr/>
        </p:nvSpPr>
        <p:spPr>
          <a:xfrm>
            <a:off x="3489840" y="4897800"/>
            <a:ext cx="360" cy="35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endParaRPr lang="es-ES" sz="2400" b="0" u="none" strike="noStrike">
              <a:solidFill>
                <a:schemeClr val="accent2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Text Box 14"/>
          <p:cNvSpPr/>
          <p:nvPr/>
        </p:nvSpPr>
        <p:spPr>
          <a:xfrm>
            <a:off x="1479240" y="1593000"/>
            <a:ext cx="5937840" cy="341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400"/>
              </a:spcBef>
            </a:pPr>
            <a:r>
              <a:rPr lang="es-ES" sz="28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EL PRODIGIOSO AÑO 1909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6160" defTabSz="449280">
              <a:lnSpc>
                <a:spcPct val="95000"/>
              </a:lnSpc>
              <a:spcBef>
                <a:spcPts val="1001"/>
              </a:spcBef>
              <a:tabLst>
                <a:tab pos="0" algn="l"/>
              </a:tabLst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Los Wright en Europa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Bleriot cruza el Canal de la Mancha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Antonio Fernández vuela en Niza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Semana de aviación de Champagne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Brunet y Olivert 1</a:t>
            </a:r>
            <a:r>
              <a:rPr lang="es-ES" sz="2000" b="0" u="none" strike="noStrike" baseline="33000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er</a:t>
            </a: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 vuelo en Paterna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Exp. Intl. Navegación Aérea de París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Box 17"/>
          <p:cNvSpPr/>
          <p:nvPr/>
        </p:nvSpPr>
        <p:spPr>
          <a:xfrm>
            <a:off x="395280" y="260640"/>
            <a:ext cx="8369280" cy="596880"/>
          </a:xfrm>
          <a:prstGeom prst="rect">
            <a:avLst/>
          </a:prstGeom>
          <a:noFill/>
          <a:ln w="9360">
            <a:solidFill>
              <a:srgbClr val="0000CC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Instituto de Historia y Cultura Militar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Rodrigo Martínez-Val Peñalosa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16 de septiembre de 2026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      Grandes vuelos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Box 8"/>
          <p:cNvSpPr/>
          <p:nvPr/>
        </p:nvSpPr>
        <p:spPr>
          <a:xfrm>
            <a:off x="539640" y="944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ANTONIO FERNÁNDEZ SANTILLANA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"/>
          <p:cNvPicPr/>
          <p:nvPr/>
        </p:nvPicPr>
        <p:blipFill>
          <a:blip r:embed="rId1"/>
          <a:srcRect l="34018" t="12311" r="4526" b="50661"/>
          <a:stretch/>
        </p:blipFill>
        <p:spPr>
          <a:xfrm>
            <a:off x="-1080" y="1440000"/>
            <a:ext cx="5014800" cy="28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AFS%20nº2%20Salón%20de%20París%20"/>
          <p:cNvPicPr/>
          <p:nvPr/>
        </p:nvPicPr>
        <p:blipFill>
          <a:blip r:embed="rId2"/>
          <a:srcRect l="0" t="10987" r="0" b="0"/>
          <a:stretch/>
        </p:blipFill>
        <p:spPr>
          <a:xfrm>
            <a:off x="4874400" y="3971520"/>
            <a:ext cx="4269600" cy="28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AFdez001"/>
          <p:cNvPicPr/>
          <p:nvPr/>
        </p:nvPicPr>
        <p:blipFill>
          <a:blip r:embed="rId3"/>
          <a:srcRect l="12937" t="5740" r="10936" b="28633"/>
          <a:stretch/>
        </p:blipFill>
        <p:spPr>
          <a:xfrm>
            <a:off x="5940000" y="1450080"/>
            <a:ext cx="2219040" cy="2511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Text Box 18"/>
          <p:cNvSpPr/>
          <p:nvPr/>
        </p:nvSpPr>
        <p:spPr>
          <a:xfrm>
            <a:off x="395280" y="260640"/>
            <a:ext cx="8369280" cy="596880"/>
          </a:xfrm>
          <a:prstGeom prst="rect">
            <a:avLst/>
          </a:prstGeom>
          <a:noFill/>
          <a:ln w="9360">
            <a:solidFill>
              <a:srgbClr val="0000CC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Instituto de Historia y Cultura Militar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Rodrigo Martínez-Val Peñalosa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16 de septiembre de 2026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      Grandes vuelos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Box 15"/>
          <p:cNvSpPr/>
          <p:nvPr/>
        </p:nvSpPr>
        <p:spPr>
          <a:xfrm>
            <a:off x="1299600" y="981360"/>
            <a:ext cx="6477840" cy="501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400"/>
              </a:spcBef>
            </a:pPr>
            <a:r>
              <a:rPr lang="es-ES" sz="28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PIONEROS DE LA EDAD DORADA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49280">
              <a:lnSpc>
                <a:spcPct val="95000"/>
              </a:lnSpc>
              <a:spcBef>
                <a:spcPts val="1400"/>
              </a:spcBef>
            </a:pPr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1919 Reed (Atlántico Norte)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1919 Alcock y Brown (Atlántico Norte)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1920 Van Ryneveld y Brand (África)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1922 Coutinho y Cabral (Atlántico Sur)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1924 Nelson y Harding (Vuelta al mundo)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1927 Lindbergh (Atlántico Norte)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1928 Kingsford-Smith (Pacífico)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1930 Costes y Bellonte (Atlántico Norte)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1930 Italo Balbo (Atlántico Sur)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1932 Amelia Earhart (Atlántico Norte)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Box 19"/>
          <p:cNvSpPr/>
          <p:nvPr/>
        </p:nvSpPr>
        <p:spPr>
          <a:xfrm>
            <a:off x="395280" y="260640"/>
            <a:ext cx="8369280" cy="596880"/>
          </a:xfrm>
          <a:prstGeom prst="rect">
            <a:avLst/>
          </a:prstGeom>
          <a:noFill/>
          <a:ln w="9360">
            <a:solidFill>
              <a:srgbClr val="0000CC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Instituto de Historia y Cultura Militar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Rodrigo Martínez-Val Peñalosa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16 de septiembre de 2026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      Grandes vuelos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Box 8"/>
          <p:cNvSpPr/>
          <p:nvPr/>
        </p:nvSpPr>
        <p:spPr>
          <a:xfrm>
            <a:off x="539640" y="980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PIONEROS DE LA EDAD DORADA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6" name=""/>
          <p:cNvPicPr/>
          <p:nvPr/>
        </p:nvPicPr>
        <p:blipFill>
          <a:blip r:embed="rId1"/>
          <a:stretch/>
        </p:blipFill>
        <p:spPr>
          <a:xfrm>
            <a:off x="0" y="1512000"/>
            <a:ext cx="9137520" cy="5306040"/>
          </a:xfrm>
          <a:prstGeom prst="rect">
            <a:avLst/>
          </a:prstGeom>
          <a:noFill/>
          <a:ln w="54000">
            <a:noFill/>
          </a:ln>
        </p:spPr>
      </p:pic>
      <p:sp>
        <p:nvSpPr>
          <p:cNvPr id="77" name=""/>
          <p:cNvSpPr/>
          <p:nvPr/>
        </p:nvSpPr>
        <p:spPr>
          <a:xfrm flipV="1">
            <a:off x="3059640" y="3169080"/>
            <a:ext cx="1224360" cy="173160"/>
          </a:xfrm>
          <a:prstGeom prst="line">
            <a:avLst/>
          </a:prstGeom>
          <a:ln w="54000">
            <a:solidFill>
              <a:srgbClr val="72CF8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 flipH="1">
            <a:off x="3202920" y="3630240"/>
            <a:ext cx="995040" cy="172368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 flipV="1">
            <a:off x="2556000" y="3384000"/>
            <a:ext cx="1980000" cy="198000"/>
          </a:xfrm>
          <a:prstGeom prst="line">
            <a:avLst/>
          </a:prstGeom>
          <a:ln w="54000">
            <a:solidFill>
              <a:srgbClr val="D06E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 flipH="1">
            <a:off x="0" y="3600000"/>
            <a:ext cx="1260000" cy="540000"/>
          </a:xfrm>
          <a:prstGeom prst="line">
            <a:avLst/>
          </a:prstGeom>
          <a:ln w="54000">
            <a:solidFill>
              <a:srgbClr val="D06E41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 flipH="1">
            <a:off x="8460000" y="3960000"/>
            <a:ext cx="684000" cy="1620000"/>
          </a:xfrm>
          <a:prstGeom prst="line">
            <a:avLst/>
          </a:prstGeom>
          <a:ln w="54000">
            <a:solidFill>
              <a:srgbClr val="D06E41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"/>
          <p:cNvSpPr/>
          <p:nvPr/>
        </p:nvSpPr>
        <p:spPr>
          <a:xfrm flipH="1">
            <a:off x="2520000" y="3456000"/>
            <a:ext cx="1980000" cy="180000"/>
          </a:xfrm>
          <a:prstGeom prst="line">
            <a:avLst/>
          </a:prstGeom>
          <a:ln w="54000">
            <a:solidFill>
              <a:srgbClr val="E8F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 flipH="1">
            <a:off x="3202920" y="3600000"/>
            <a:ext cx="1477080" cy="1753920"/>
          </a:xfrm>
          <a:prstGeom prst="line">
            <a:avLst/>
          </a:prstGeom>
          <a:ln w="54000">
            <a:solidFill>
              <a:srgbClr val="E8F95B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 flipV="1">
            <a:off x="2584800" y="3276000"/>
            <a:ext cx="1634400" cy="288000"/>
          </a:xfrm>
          <a:prstGeom prst="line">
            <a:avLst/>
          </a:prstGeom>
          <a:ln w="54000">
            <a:solidFill>
              <a:srgbClr val="E8F95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Box 20"/>
          <p:cNvSpPr/>
          <p:nvPr/>
        </p:nvSpPr>
        <p:spPr>
          <a:xfrm>
            <a:off x="395280" y="260640"/>
            <a:ext cx="8369280" cy="596880"/>
          </a:xfrm>
          <a:prstGeom prst="rect">
            <a:avLst/>
          </a:prstGeom>
          <a:noFill/>
          <a:ln w="9360">
            <a:solidFill>
              <a:srgbClr val="0000CC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Instituto de Historia y Cultura Militar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Rodrigo Martínez-Val Peñalosa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16 de septiembre de 2026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      Grandes vuelos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4356000" y="3276000"/>
            <a:ext cx="900000" cy="540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"/>
          <p:cNvSpPr/>
          <p:nvPr/>
        </p:nvSpPr>
        <p:spPr>
          <a:xfrm flipH="1">
            <a:off x="5040000" y="3780000"/>
            <a:ext cx="180000" cy="1800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72000" rIns="90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"/>
          <p:cNvSpPr/>
          <p:nvPr/>
        </p:nvSpPr>
        <p:spPr>
          <a:xfrm flipV="1">
            <a:off x="2584800" y="3342240"/>
            <a:ext cx="474840" cy="23976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"/>
          <p:cNvSpPr/>
          <p:nvPr/>
        </p:nvSpPr>
        <p:spPr>
          <a:xfrm>
            <a:off x="3060000" y="3342240"/>
            <a:ext cx="720000" cy="43776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 flipV="1">
            <a:off x="3780000" y="3630240"/>
            <a:ext cx="417960" cy="14976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 flipV="1">
            <a:off x="4197960" y="3276000"/>
            <a:ext cx="158040" cy="35424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78840" tIns="72000" rIns="7884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"/>
          <p:cNvSpPr/>
          <p:nvPr/>
        </p:nvSpPr>
        <p:spPr>
          <a:xfrm flipH="1" flipV="1">
            <a:off x="180000" y="2880000"/>
            <a:ext cx="1260000" cy="360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"/>
          <p:cNvSpPr/>
          <p:nvPr/>
        </p:nvSpPr>
        <p:spPr>
          <a:xfrm flipH="1">
            <a:off x="8100000" y="2880000"/>
            <a:ext cx="900000" cy="720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 flipH="1">
            <a:off x="7200000" y="3600000"/>
            <a:ext cx="720000" cy="900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 flipH="1" flipV="1">
            <a:off x="6660000" y="4212000"/>
            <a:ext cx="540000" cy="180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 flipH="1" flipV="1">
            <a:off x="5400000" y="3780000"/>
            <a:ext cx="1260000" cy="360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 flipH="1" flipV="1">
            <a:off x="3960000" y="2700000"/>
            <a:ext cx="540000" cy="576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 flipH="1">
            <a:off x="2880000" y="2700000"/>
            <a:ext cx="1080000" cy="540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"/>
          <p:cNvSpPr/>
          <p:nvPr/>
        </p:nvSpPr>
        <p:spPr>
          <a:xfrm flipH="1" flipV="1">
            <a:off x="1440000" y="3240000"/>
            <a:ext cx="1260000" cy="144000"/>
          </a:xfrm>
          <a:prstGeom prst="line">
            <a:avLst/>
          </a:prstGeom>
          <a:ln w="54000">
            <a:solidFill>
              <a:srgbClr val="72CF88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13"/>
          <p:cNvSpPr/>
          <p:nvPr/>
        </p:nvSpPr>
        <p:spPr>
          <a:xfrm>
            <a:off x="1731600" y="1449000"/>
            <a:ext cx="5753520" cy="424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400"/>
              </a:spcBef>
            </a:pPr>
            <a:r>
              <a:rPr lang="es-ES" sz="28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GRANDES VUELOS ESPAÑOLES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5000"/>
              </a:lnSpc>
              <a:spcBef>
                <a:spcPts val="1001"/>
              </a:spcBef>
              <a:tabLst>
                <a:tab pos="0" algn="l"/>
              </a:tabLst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1926 Plus Ultra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1926 Escuadrilla Elcano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1926 Patrulla Atlántida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1929 Jesús del Gran Poder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1930 Récords de Rodríguez y Haya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1933 Vuelo del Ciudad de Manila 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1933 Cuatro Vientos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1935 Vuelo del Santander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Box 21"/>
          <p:cNvSpPr/>
          <p:nvPr/>
        </p:nvSpPr>
        <p:spPr>
          <a:xfrm>
            <a:off x="395280" y="260640"/>
            <a:ext cx="8369280" cy="596880"/>
          </a:xfrm>
          <a:prstGeom prst="rect">
            <a:avLst/>
          </a:prstGeom>
          <a:noFill/>
          <a:ln w="9360">
            <a:solidFill>
              <a:srgbClr val="0000CC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Instituto de Historia y Cultura Militar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Rodrigo Martínez-Val Peñalosa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16 de septiembre de 2026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      Grandes vuelos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7"/>
          <p:cNvSpPr/>
          <p:nvPr/>
        </p:nvSpPr>
        <p:spPr>
          <a:xfrm>
            <a:off x="539640" y="80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VUELO DEL PLUS ULTRA (ene-feb 1926)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3" name=""/>
          <p:cNvPicPr/>
          <p:nvPr/>
        </p:nvPicPr>
        <p:blipFill>
          <a:blip r:embed="rId1"/>
          <a:srcRect l="0" t="0" r="0" b="13313"/>
          <a:stretch/>
        </p:blipFill>
        <p:spPr>
          <a:xfrm>
            <a:off x="3960000" y="3488040"/>
            <a:ext cx="5214240" cy="300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"/>
          <p:cNvSpPr/>
          <p:nvPr/>
        </p:nvSpPr>
        <p:spPr>
          <a:xfrm>
            <a:off x="5004000" y="1008000"/>
            <a:ext cx="3233520" cy="222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Ramón Franco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Julio Ruiz de Alda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Juan Manuel Durán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Pablo Rada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Dornier Wal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5" name=""/>
          <p:cNvGrpSpPr/>
          <p:nvPr/>
        </p:nvGrpSpPr>
        <p:grpSpPr>
          <a:xfrm>
            <a:off x="0" y="720000"/>
            <a:ext cx="3954240" cy="6116760"/>
            <a:chOff x="0" y="720000"/>
            <a:chExt cx="3954240" cy="6116760"/>
          </a:xfrm>
        </p:grpSpPr>
        <p:pic>
          <p:nvPicPr>
            <p:cNvPr id="106" name=""/>
            <p:cNvPicPr/>
            <p:nvPr/>
          </p:nvPicPr>
          <p:blipFill>
            <a:blip r:embed="rId2"/>
            <a:stretch/>
          </p:blipFill>
          <p:spPr>
            <a:xfrm>
              <a:off x="0" y="720000"/>
              <a:ext cx="3954240" cy="61167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7" name=""/>
            <p:cNvSpPr/>
            <p:nvPr/>
          </p:nvSpPr>
          <p:spPr>
            <a:xfrm>
              <a:off x="324000" y="720720"/>
              <a:ext cx="1686240" cy="843840"/>
            </a:xfrm>
            <a:prstGeom prst="rect">
              <a:avLst/>
            </a:prstGeom>
            <a:solidFill>
              <a:srgbClr val="FCFDF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p>
              <a:endPara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8" name=""/>
          <p:cNvSpPr/>
          <p:nvPr/>
        </p:nvSpPr>
        <p:spPr>
          <a:xfrm>
            <a:off x="288000" y="4140000"/>
            <a:ext cx="1259280" cy="359280"/>
          </a:xfrm>
          <a:prstGeom prst="rect">
            <a:avLst/>
          </a:prstGeom>
          <a:solidFill>
            <a:srgbClr val="E9B91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800" b="1" u="none" strike="noStrike">
                <a:solidFill>
                  <a:srgbClr val="000000"/>
                </a:solidFill>
                <a:effectLst/>
                <a:uFillTx/>
                <a:latin typeface="Lucida Fax"/>
                <a:ea typeface="Lucida Sans Unicode"/>
              </a:rPr>
              <a:t>    Recife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Box 22"/>
          <p:cNvSpPr/>
          <p:nvPr/>
        </p:nvSpPr>
        <p:spPr>
          <a:xfrm>
            <a:off x="539640" y="80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ESCUADRILLA ELCANO (abr-mayo 1926)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"/>
          <p:cNvSpPr/>
          <p:nvPr/>
        </p:nvSpPr>
        <p:spPr>
          <a:xfrm>
            <a:off x="4788000" y="1008000"/>
            <a:ext cx="4134240" cy="222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Martínez Esteve y Calvo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1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González Gallarza</a:t>
            </a: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 y Arozamena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1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Lóriga Taboada</a:t>
            </a: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 y Pérez Sánchez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Breguet XIX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1" name=""/>
          <p:cNvPicPr/>
          <p:nvPr/>
        </p:nvPicPr>
        <p:blipFill>
          <a:blip r:embed="rId1"/>
          <a:stretch/>
        </p:blipFill>
        <p:spPr>
          <a:xfrm>
            <a:off x="3240" y="3744000"/>
            <a:ext cx="9140040" cy="269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"/>
          <p:cNvPicPr/>
          <p:nvPr/>
        </p:nvPicPr>
        <p:blipFill>
          <a:blip r:embed="rId2"/>
          <a:stretch/>
        </p:blipFill>
        <p:spPr>
          <a:xfrm>
            <a:off x="0" y="654120"/>
            <a:ext cx="4494240" cy="3067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 Box 25"/>
          <p:cNvSpPr/>
          <p:nvPr/>
        </p:nvSpPr>
        <p:spPr>
          <a:xfrm>
            <a:off x="539640" y="80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PATRULLA  ATLÁNTIDA (dic 1926)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"/>
          <p:cNvSpPr/>
          <p:nvPr/>
        </p:nvSpPr>
        <p:spPr>
          <a:xfrm>
            <a:off x="4500000" y="1188000"/>
            <a:ext cx="4674240" cy="25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Llorente, Vives, Navarro, Naranjo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Mtz Merino, Llorente, Grande, Quesada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Rubio Gª, Jiménez, Cañete, Madariaga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Dornier Wal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5" name=""/>
          <p:cNvGrpSpPr/>
          <p:nvPr/>
        </p:nvGrpSpPr>
        <p:grpSpPr>
          <a:xfrm>
            <a:off x="0" y="1044000"/>
            <a:ext cx="4448880" cy="4857480"/>
            <a:chOff x="0" y="1044000"/>
            <a:chExt cx="4448880" cy="4857480"/>
          </a:xfrm>
        </p:grpSpPr>
        <p:pic>
          <p:nvPicPr>
            <p:cNvPr id="116" name=""/>
            <p:cNvPicPr/>
            <p:nvPr/>
          </p:nvPicPr>
          <p:blipFill>
            <a:blip r:embed="rId1"/>
            <a:stretch/>
          </p:blipFill>
          <p:spPr>
            <a:xfrm>
              <a:off x="0" y="1044000"/>
              <a:ext cx="4448880" cy="4857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7" name=""/>
            <p:cNvSpPr/>
            <p:nvPr/>
          </p:nvSpPr>
          <p:spPr>
            <a:xfrm>
              <a:off x="0" y="1044000"/>
              <a:ext cx="534240" cy="1146240"/>
            </a:xfrm>
            <a:prstGeom prst="rect">
              <a:avLst/>
            </a:prstGeom>
            <a:solidFill>
              <a:srgbClr val="FCFDF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p>
              <a:endPara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18" name=""/>
          <p:cNvPicPr/>
          <p:nvPr/>
        </p:nvPicPr>
        <p:blipFill>
          <a:blip r:embed="rId2"/>
          <a:srcRect l="0" t="0" r="0" b="16500"/>
          <a:stretch/>
        </p:blipFill>
        <p:spPr>
          <a:xfrm>
            <a:off x="4434840" y="3960000"/>
            <a:ext cx="4709160" cy="2915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 Box 9"/>
          <p:cNvSpPr/>
          <p:nvPr/>
        </p:nvSpPr>
        <p:spPr>
          <a:xfrm>
            <a:off x="53964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JESÚS DEL GRAN PODER (marzo 1929)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" name=""/>
          <p:cNvPicPr/>
          <p:nvPr/>
        </p:nvPicPr>
        <p:blipFill>
          <a:blip r:embed="rId1"/>
          <a:stretch/>
        </p:blipFill>
        <p:spPr>
          <a:xfrm>
            <a:off x="5400" y="756000"/>
            <a:ext cx="4669200" cy="611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"/>
          <p:cNvPicPr/>
          <p:nvPr/>
        </p:nvPicPr>
        <p:blipFill>
          <a:blip r:embed="rId2"/>
          <a:stretch/>
        </p:blipFill>
        <p:spPr>
          <a:xfrm>
            <a:off x="4009680" y="3780000"/>
            <a:ext cx="5164920" cy="309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"/>
          <p:cNvSpPr/>
          <p:nvPr/>
        </p:nvSpPr>
        <p:spPr>
          <a:xfrm>
            <a:off x="5040360" y="1044360"/>
            <a:ext cx="3774240" cy="25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Ignacio Jiménez Martín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Francisco Iglesias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Breguet XIX TR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Box 26"/>
          <p:cNvSpPr/>
          <p:nvPr/>
        </p:nvSpPr>
        <p:spPr>
          <a:xfrm>
            <a:off x="53964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TRES RÉCORDS DE LA FAI (oct 1930)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4" name=""/>
          <p:cNvPicPr/>
          <p:nvPr/>
        </p:nvPicPr>
        <p:blipFill>
          <a:blip r:embed="rId1"/>
          <a:srcRect l="2171" t="1227" r="6472" b="0"/>
          <a:stretch/>
        </p:blipFill>
        <p:spPr>
          <a:xfrm rot="21573000">
            <a:off x="-17640" y="666000"/>
            <a:ext cx="3921120" cy="623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"/>
          <p:cNvPicPr/>
          <p:nvPr/>
        </p:nvPicPr>
        <p:blipFill>
          <a:blip r:embed="rId2"/>
          <a:stretch/>
        </p:blipFill>
        <p:spPr>
          <a:xfrm>
            <a:off x="3924000" y="4093920"/>
            <a:ext cx="5214600" cy="238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"/>
          <p:cNvSpPr/>
          <p:nvPr/>
        </p:nvSpPr>
        <p:spPr>
          <a:xfrm>
            <a:off x="4248360" y="828000"/>
            <a:ext cx="4494600" cy="313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Cipriano Rodríguez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Carlos de Haya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Velocidad sobre 5000 km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Velocidad sobre 2000 km sin carga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Velocidad sobre 2000 km con 500 kg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Breguet XIX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 Box 33"/>
          <p:cNvSpPr/>
          <p:nvPr/>
        </p:nvSpPr>
        <p:spPr>
          <a:xfrm>
            <a:off x="539640" y="80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VUELO DEL CIUDAD DE MANILA (mar-abr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>
            <a:off x="4788000" y="1008000"/>
            <a:ext cx="4134240" cy="222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Jorge Rein Loring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Comper Swift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9" name=""/>
          <p:cNvPicPr/>
          <p:nvPr/>
        </p:nvPicPr>
        <p:blipFill>
          <a:blip r:embed="rId1"/>
          <a:srcRect l="0" t="6362" r="0" b="9719"/>
          <a:stretch/>
        </p:blipFill>
        <p:spPr>
          <a:xfrm>
            <a:off x="-4320" y="828000"/>
            <a:ext cx="4502880" cy="2518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"/>
          <p:cNvPicPr/>
          <p:nvPr/>
        </p:nvPicPr>
        <p:blipFill>
          <a:blip r:embed="rId2"/>
          <a:srcRect l="40541" t="26304" r="0" b="33258"/>
          <a:stretch/>
        </p:blipFill>
        <p:spPr>
          <a:xfrm>
            <a:off x="432000" y="3393000"/>
            <a:ext cx="8278560" cy="3445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"/>
          <p:cNvSpPr/>
          <p:nvPr/>
        </p:nvSpPr>
        <p:spPr>
          <a:xfrm>
            <a:off x="1404000" y="4500000"/>
            <a:ext cx="956880" cy="405720"/>
          </a:xfrm>
          <a:prstGeom prst="line">
            <a:avLst/>
          </a:prstGeom>
          <a:ln w="54000">
            <a:solidFill>
              <a:srgbClr val="3465A4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>
            <a:off x="2360880" y="4905720"/>
            <a:ext cx="1116000" cy="360"/>
          </a:xfrm>
          <a:prstGeom prst="line">
            <a:avLst/>
          </a:prstGeom>
          <a:ln w="54000">
            <a:solidFill>
              <a:srgbClr val="3465A4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-71640" rIns="117000" bIns="-7164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"/>
          <p:cNvSpPr/>
          <p:nvPr/>
        </p:nvSpPr>
        <p:spPr>
          <a:xfrm>
            <a:off x="3476880" y="4905720"/>
            <a:ext cx="1563120" cy="314280"/>
          </a:xfrm>
          <a:prstGeom prst="line">
            <a:avLst/>
          </a:prstGeom>
          <a:ln w="54000">
            <a:solidFill>
              <a:srgbClr val="3465A4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>
            <a:off x="5040000" y="5220000"/>
            <a:ext cx="720000" cy="540000"/>
          </a:xfrm>
          <a:prstGeom prst="line">
            <a:avLst/>
          </a:prstGeom>
          <a:ln w="54000">
            <a:solidFill>
              <a:srgbClr val="3465A4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"/>
          <p:cNvSpPr/>
          <p:nvPr/>
        </p:nvSpPr>
        <p:spPr>
          <a:xfrm flipV="1">
            <a:off x="5760000" y="5220000"/>
            <a:ext cx="360000" cy="540000"/>
          </a:xfrm>
          <a:prstGeom prst="line">
            <a:avLst/>
          </a:prstGeom>
          <a:ln w="54000">
            <a:solidFill>
              <a:srgbClr val="3465A4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>
            <a:off x="6120000" y="5220000"/>
            <a:ext cx="360000" cy="360000"/>
          </a:xfrm>
          <a:prstGeom prst="line">
            <a:avLst/>
          </a:prstGeom>
          <a:ln w="54000">
            <a:solidFill>
              <a:srgbClr val="3465A4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 Box 27"/>
          <p:cNvSpPr/>
          <p:nvPr/>
        </p:nvSpPr>
        <p:spPr>
          <a:xfrm>
            <a:off x="539640" y="152640"/>
            <a:ext cx="8087400" cy="87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Mariano Barberán y Joaquín Collar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8" name=""/>
          <p:cNvPicPr/>
          <p:nvPr/>
        </p:nvPicPr>
        <p:blipFill>
          <a:blip r:embed="rId1"/>
          <a:stretch/>
        </p:blipFill>
        <p:spPr>
          <a:xfrm>
            <a:off x="432000" y="1219320"/>
            <a:ext cx="8313120" cy="5625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 Box 6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0" name=""/>
          <p:cNvPicPr/>
          <p:nvPr/>
        </p:nvPicPr>
        <p:blipFill>
          <a:blip r:embed="rId1"/>
          <a:srcRect l="0" t="9945" r="0" b="15723"/>
          <a:stretch/>
        </p:blipFill>
        <p:spPr>
          <a:xfrm>
            <a:off x="609480" y="1524240"/>
            <a:ext cx="7920360" cy="3957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"/>
          <p:cNvSpPr/>
          <p:nvPr/>
        </p:nvSpPr>
        <p:spPr>
          <a:xfrm>
            <a:off x="1980000" y="5580000"/>
            <a:ext cx="503532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Breguet XIX Super TR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 Box 28"/>
          <p:cNvSpPr/>
          <p:nvPr/>
        </p:nvSpPr>
        <p:spPr>
          <a:xfrm>
            <a:off x="53964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VUELO DEL SANTANDER (mayo-sept 1935)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3" name=""/>
          <p:cNvPicPr/>
          <p:nvPr/>
        </p:nvPicPr>
        <p:blipFill>
          <a:blip r:embed="rId1"/>
          <a:srcRect l="0" t="0" r="0" b="23176"/>
          <a:stretch/>
        </p:blipFill>
        <p:spPr>
          <a:xfrm>
            <a:off x="0" y="1105920"/>
            <a:ext cx="4854600" cy="574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"/>
          <p:cNvPicPr/>
          <p:nvPr/>
        </p:nvPicPr>
        <p:blipFill>
          <a:blip r:embed="rId2"/>
          <a:stretch/>
        </p:blipFill>
        <p:spPr>
          <a:xfrm>
            <a:off x="4374360" y="4176000"/>
            <a:ext cx="4769280" cy="269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"/>
          <p:cNvSpPr/>
          <p:nvPr/>
        </p:nvSpPr>
        <p:spPr>
          <a:xfrm>
            <a:off x="5040720" y="1656720"/>
            <a:ext cx="3774240" cy="222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Ignacio Pombo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333CC"/>
                </a:solidFill>
                <a:effectLst/>
                <a:uFillTx/>
                <a:latin typeface="Arial"/>
                <a:ea typeface="Lucida Sans Unicode"/>
              </a:rPr>
              <a:t>British Klemm Eagle 2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"/>
          <p:cNvSpPr/>
          <p:nvPr/>
        </p:nvSpPr>
        <p:spPr>
          <a:xfrm>
            <a:off x="3420000" y="2520000"/>
            <a:ext cx="360" cy="540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72000" rIns="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"/>
          <p:cNvSpPr/>
          <p:nvPr/>
        </p:nvSpPr>
        <p:spPr>
          <a:xfrm flipH="1">
            <a:off x="3240000" y="3060000"/>
            <a:ext cx="180000" cy="720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72000" rIns="90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"/>
          <p:cNvSpPr/>
          <p:nvPr/>
        </p:nvSpPr>
        <p:spPr>
          <a:xfrm>
            <a:off x="3240000" y="3780000"/>
            <a:ext cx="360" cy="504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72000" rIns="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 flipH="1">
            <a:off x="2340000" y="4320000"/>
            <a:ext cx="900000" cy="900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"/>
          <p:cNvSpPr/>
          <p:nvPr/>
        </p:nvSpPr>
        <p:spPr>
          <a:xfrm flipH="1" flipV="1">
            <a:off x="1800000" y="4860000"/>
            <a:ext cx="540000" cy="360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"/>
          <p:cNvSpPr/>
          <p:nvPr/>
        </p:nvSpPr>
        <p:spPr>
          <a:xfrm flipH="1" flipV="1">
            <a:off x="1260000" y="4320000"/>
            <a:ext cx="540000" cy="540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"/>
          <p:cNvSpPr/>
          <p:nvPr/>
        </p:nvSpPr>
        <p:spPr>
          <a:xfrm flipH="1">
            <a:off x="720000" y="4320000"/>
            <a:ext cx="540000" cy="36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-72000" rIns="117000" bIns="-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720000" y="4320000"/>
            <a:ext cx="180000" cy="360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72000" rIns="90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 flipH="1" flipV="1">
            <a:off x="180000" y="3960000"/>
            <a:ext cx="540000" cy="360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117000" tIns="72000" rIns="117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 flipH="1" flipV="1">
            <a:off x="0" y="3420000"/>
            <a:ext cx="180000" cy="540000"/>
          </a:xfrm>
          <a:prstGeom prst="line">
            <a:avLst/>
          </a:prstGeom>
          <a:ln w="54000">
            <a:solidFill>
              <a:srgbClr val="F60A26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72000" rIns="90000" bIns="72000" anchor="ctr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 Box 3"/>
          <p:cNvSpPr/>
          <p:nvPr/>
        </p:nvSpPr>
        <p:spPr>
          <a:xfrm>
            <a:off x="903960" y="1107000"/>
            <a:ext cx="7199640" cy="326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400"/>
              </a:spcBef>
            </a:pPr>
            <a:r>
              <a:rPr lang="es-ES" sz="28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OTROS VUELOS NOTABLES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5000"/>
              </a:lnSpc>
              <a:spcBef>
                <a:spcPts val="1001"/>
              </a:spcBef>
              <a:tabLst>
                <a:tab pos="0" algn="l"/>
              </a:tabLst>
            </a:pPr>
            <a:endParaRPr lang="es-E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Desarrollo del autogiro (Juan de La Cierva)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Sevilla-Bata (1931, Rodríguez y Haya)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Madrid-Manila (1932, Fernando Rein Loring)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Barcelona-Sahara-Barcelona (1934, Ramón Torres)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Barcelona-Bata (1936, JM Carreras y L Fornés)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11960" lvl="2" indent="-228600" defTabSz="449280">
              <a:lnSpc>
                <a:spcPct val="95000"/>
              </a:lnSpc>
              <a:spcBef>
                <a:spcPts val="1001"/>
              </a:spcBef>
              <a:buClr>
                <a:srgbClr val="FF3300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s-ES" sz="20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Madrid-Santa Isabel (1936, Lorenzo Richi)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Box 23"/>
          <p:cNvSpPr/>
          <p:nvPr/>
        </p:nvSpPr>
        <p:spPr>
          <a:xfrm>
            <a:off x="395280" y="260640"/>
            <a:ext cx="8369280" cy="596880"/>
          </a:xfrm>
          <a:prstGeom prst="rect">
            <a:avLst/>
          </a:prstGeom>
          <a:noFill/>
          <a:ln w="9360">
            <a:solidFill>
              <a:srgbClr val="0000CC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Instituto de Historia y Cultura Militar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Rodrigo Martínez-Val Peñalosa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49280">
              <a:lnSpc>
                <a:spcPct val="9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16 de septiembre de 2026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	</a:t>
            </a:r>
            <a:r>
              <a:rPr lang="es-ES" sz="1400" b="0" u="none" strike="noStrike">
                <a:solidFill>
                  <a:srgbClr val="0000CC"/>
                </a:solidFill>
                <a:effectLst/>
                <a:uFillTx/>
                <a:latin typeface="Arial"/>
                <a:ea typeface="Lucida Sans Unicode"/>
              </a:rPr>
              <a:t>          Grandes vuelos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8" name=""/>
          <p:cNvPicPr/>
          <p:nvPr/>
        </p:nvPicPr>
        <p:blipFill>
          <a:blip r:embed="rId1"/>
          <a:stretch/>
        </p:blipFill>
        <p:spPr>
          <a:xfrm>
            <a:off x="4752000" y="4464000"/>
            <a:ext cx="3873240" cy="241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"/>
          <p:cNvPicPr/>
          <p:nvPr/>
        </p:nvPicPr>
        <p:blipFill>
          <a:blip r:embed="rId2"/>
          <a:srcRect l="0" t="0" r="0" b="11309"/>
          <a:stretch/>
        </p:blipFill>
        <p:spPr>
          <a:xfrm>
            <a:off x="360000" y="4446000"/>
            <a:ext cx="3934440" cy="2411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 Box 5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EPÍLOGO. CUATRO VIENTOS (junio,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1" name=""/>
          <p:cNvPicPr/>
          <p:nvPr/>
        </p:nvPicPr>
        <p:blipFill>
          <a:blip r:embed="rId1"/>
          <a:stretch/>
        </p:blipFill>
        <p:spPr>
          <a:xfrm>
            <a:off x="0" y="697680"/>
            <a:ext cx="5035320" cy="3116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"/>
          <p:cNvPicPr/>
          <p:nvPr/>
        </p:nvPicPr>
        <p:blipFill>
          <a:blip r:embed="rId2"/>
          <a:srcRect l="2499" t="4837" r="0" b="1713"/>
          <a:stretch/>
        </p:blipFill>
        <p:spPr>
          <a:xfrm>
            <a:off x="4310280" y="3600000"/>
            <a:ext cx="4861800" cy="325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3" name=""/>
          <p:cNvSpPr/>
          <p:nvPr/>
        </p:nvSpPr>
        <p:spPr>
          <a:xfrm>
            <a:off x="180000" y="3996000"/>
            <a:ext cx="3883320" cy="25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Ensayos de maquetas en túnel aerodinámico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Diseño y construcción de un enorme depósito de combustible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>
            <a:off x="5148000" y="1296000"/>
            <a:ext cx="3883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Preparativos al máximo nivel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 Box 10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(junio,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6" name=""/>
          <p:cNvPicPr/>
          <p:nvPr/>
        </p:nvPicPr>
        <p:blipFill>
          <a:blip r:embed="rId1"/>
          <a:srcRect l="1620" t="22329" r="0" b="3123"/>
          <a:stretch/>
        </p:blipFill>
        <p:spPr>
          <a:xfrm>
            <a:off x="194040" y="756000"/>
            <a:ext cx="8799480" cy="539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"/>
          <p:cNvSpPr/>
          <p:nvPr/>
        </p:nvSpPr>
        <p:spPr>
          <a:xfrm>
            <a:off x="2016000" y="6264000"/>
            <a:ext cx="503532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El sistema de combustible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 Box 24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(junio,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9" name=""/>
          <p:cNvPicPr/>
          <p:nvPr/>
        </p:nvPicPr>
        <p:blipFill>
          <a:blip r:embed="rId1"/>
          <a:stretch/>
        </p:blipFill>
        <p:spPr>
          <a:xfrm>
            <a:off x="0" y="972000"/>
            <a:ext cx="9139320" cy="5030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"/>
          <p:cNvSpPr/>
          <p:nvPr/>
        </p:nvSpPr>
        <p:spPr>
          <a:xfrm>
            <a:off x="2016000" y="6156000"/>
            <a:ext cx="503532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Cuadro de marcha, 1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/>
          <p:cNvPicPr/>
          <p:nvPr/>
        </p:nvPicPr>
        <p:blipFill>
          <a:blip r:embed="rId1"/>
          <a:stretch/>
        </p:blipFill>
        <p:spPr>
          <a:xfrm>
            <a:off x="0" y="1371960"/>
            <a:ext cx="9215640" cy="4400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Text Box 29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(junio,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>
            <a:off x="2016000" y="6156000"/>
            <a:ext cx="503532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Cuadro de marcha, 2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"/>
          <p:cNvSpPr/>
          <p:nvPr/>
        </p:nvSpPr>
        <p:spPr>
          <a:xfrm>
            <a:off x="3489840" y="4897800"/>
            <a:ext cx="360" cy="35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endParaRPr lang="es-ES" sz="2400" b="0" u="none" strike="noStrike">
              <a:solidFill>
                <a:schemeClr val="accent2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175" name=""/>
          <p:cNvGraphicFramePr/>
          <p:nvPr/>
        </p:nvGraphicFramePr>
        <p:xfrm>
          <a:off x="1058400" y="1606680"/>
          <a:ext cx="10060920" cy="3541680"/>
        </p:xfrm>
        <a:graphic>
          <a:graphicData uri="http://schemas.openxmlformats.org/presentationml/2006/ole">
            <p:oleObj progId="Word.Document.12" r:id="rId1" spid="">
              <p:embed/>
              <p:pic>
                <p:nvPicPr>
                  <p:cNvPr id="176" name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058400" y="1606680"/>
                    <a:ext cx="10060920" cy="354168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177" name="Text Box 30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(junio,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"/>
          <p:cNvSpPr/>
          <p:nvPr/>
        </p:nvSpPr>
        <p:spPr>
          <a:xfrm>
            <a:off x="2016000" y="5904000"/>
            <a:ext cx="503532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Pesos y velocidades previstas en 1933 y estimadas en estudio de 2003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"/>
          <p:cNvPicPr/>
          <p:nvPr/>
        </p:nvPicPr>
        <p:blipFill>
          <a:blip r:embed="rId1"/>
          <a:srcRect l="12264" t="0" r="3642" b="0"/>
          <a:stretch/>
        </p:blipFill>
        <p:spPr>
          <a:xfrm>
            <a:off x="1031040" y="783000"/>
            <a:ext cx="7158240" cy="533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0" name="Text Box 31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(junio,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"/>
          <p:cNvSpPr/>
          <p:nvPr/>
        </p:nvSpPr>
        <p:spPr>
          <a:xfrm>
            <a:off x="2016000" y="6228000"/>
            <a:ext cx="503532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es-ES" sz="2000" b="0" u="none" strike="noStrike">
                <a:solidFill>
                  <a:srgbClr val="344FA4"/>
                </a:solidFill>
                <a:effectLst/>
                <a:uFillTx/>
                <a:latin typeface="Arial"/>
                <a:ea typeface="Lucida Sans Unicode"/>
              </a:rPr>
              <a:t>Llegada a La Habana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"/>
          <p:cNvGrpSpPr/>
          <p:nvPr/>
        </p:nvGrpSpPr>
        <p:grpSpPr>
          <a:xfrm>
            <a:off x="838080" y="935640"/>
            <a:ext cx="7537320" cy="5251680"/>
            <a:chOff x="838080" y="935640"/>
            <a:chExt cx="7537320" cy="5251680"/>
          </a:xfrm>
        </p:grpSpPr>
        <p:pic>
          <p:nvPicPr>
            <p:cNvPr id="183" name=""/>
            <p:cNvPicPr/>
            <p:nvPr/>
          </p:nvPicPr>
          <p:blipFill>
            <a:blip r:embed="rId1"/>
            <a:stretch/>
          </p:blipFill>
          <p:spPr>
            <a:xfrm>
              <a:off x="838080" y="935640"/>
              <a:ext cx="3642120" cy="525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4" name=""/>
            <p:cNvPicPr/>
            <p:nvPr/>
          </p:nvPicPr>
          <p:blipFill>
            <a:blip r:embed="rId2"/>
            <a:stretch/>
          </p:blipFill>
          <p:spPr>
            <a:xfrm>
              <a:off x="4658400" y="935640"/>
              <a:ext cx="3717000" cy="52246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85" name="Text Box 11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(junio,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"/>
          <p:cNvPicPr/>
          <p:nvPr/>
        </p:nvPicPr>
        <p:blipFill>
          <a:blip r:embed="rId1"/>
          <a:srcRect l="5219" t="0" r="2472" b="0"/>
          <a:stretch/>
        </p:blipFill>
        <p:spPr>
          <a:xfrm>
            <a:off x="0" y="1219680"/>
            <a:ext cx="4262400" cy="3333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"/>
          <p:cNvPicPr/>
          <p:nvPr/>
        </p:nvPicPr>
        <p:blipFill>
          <a:blip r:embed="rId2"/>
          <a:stretch/>
        </p:blipFill>
        <p:spPr>
          <a:xfrm>
            <a:off x="4952880" y="1219680"/>
            <a:ext cx="4186440" cy="313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8" name=""/>
          <p:cNvPicPr/>
          <p:nvPr/>
        </p:nvPicPr>
        <p:blipFill>
          <a:blip r:embed="rId3"/>
          <a:stretch/>
        </p:blipFill>
        <p:spPr>
          <a:xfrm>
            <a:off x="2514600" y="3772440"/>
            <a:ext cx="4110120" cy="3081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9" name="Text Box 32"/>
          <p:cNvSpPr/>
          <p:nvPr/>
        </p:nvSpPr>
        <p:spPr>
          <a:xfrm>
            <a:off x="540000" y="152640"/>
            <a:ext cx="8087400" cy="4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CUATRO VIENTOS (junio, 1933)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 Box 12"/>
          <p:cNvSpPr/>
          <p:nvPr/>
        </p:nvSpPr>
        <p:spPr>
          <a:xfrm>
            <a:off x="864000" y="1880640"/>
            <a:ext cx="7372080" cy="33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42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MUCHAS GRACIAS POR SU ATENCIÓN</a:t>
            </a:r>
            <a:endParaRPr lang="es-ES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49280">
              <a:lnSpc>
                <a:spcPct val="95000"/>
              </a:lnSpc>
              <a:spcBef>
                <a:spcPts val="1199"/>
              </a:spcBef>
            </a:pPr>
            <a:r>
              <a:rPr lang="es-ES" sz="2400" b="0" u="none" strike="noStrike">
                <a:solidFill>
                  <a:schemeClr val="accent2"/>
                </a:solidFill>
                <a:effectLst/>
                <a:uFillTx/>
                <a:latin typeface="Arial"/>
                <a:ea typeface="Lucida Sans Unicode"/>
              </a:rPr>
              <a:t>rodrigo.martinezval@upm.es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 pitchFamily="0" charset="1"/>
        <a:ea typeface="Lucida Sans Unicode" pitchFamily="0" charset="1"/>
        <a:cs typeface="Lucida Sans Unicode" pitchFamily="0" charset="1"/>
      </a:majorFont>
      <a:minorFont>
        <a:latin typeface="Times New Roman" pitchFamily="0" charset="1"/>
        <a:ea typeface="Lucida Sans Unicode" pitchFamily="0" charset="1"/>
        <a:cs typeface="Lucida Sans Unicode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3305</TotalTime>
  <Application>LibreOffice/26.2.5.2$Windows_X86_64 LibreOffice_project/cd7284b4cbbfeb507e630c1aac019f4157393acb</Application>
  <AppVersion>15.0000</AppVersion>
  <Words>1224</Words>
  <Paragraphs>294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</dc:creator>
  <dc:description/>
  <dc:language>es-ES</dc:language>
  <cp:lastModifiedBy/>
  <cp:lastPrinted>2024-02-02T12:53:12Z</cp:lastPrinted>
  <dcterms:modified xsi:type="dcterms:W3CDTF">2026-09-15T14:50:55Z</dcterms:modified>
  <cp:revision>240</cp:revision>
  <dc:subject/>
  <dc:title>Sin título de diapositiva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22</vt:i4>
  </property>
  <property fmtid="{D5CDD505-2E9C-101B-9397-08002B2CF9AE}" pid="3" name="PresentationFormat">
    <vt:lpwstr>Presentación en pantalla (4:3)</vt:lpwstr>
  </property>
  <property fmtid="{D5CDD505-2E9C-101B-9397-08002B2CF9AE}" pid="4" name="Slides">
    <vt:i4>22</vt:i4>
  </property>
</Properties>
</file>