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369" r:id="rId3"/>
    <p:sldId id="372" r:id="rId4"/>
    <p:sldId id="482" r:id="rId5"/>
    <p:sldId id="410" r:id="rId6"/>
    <p:sldId id="328" r:id="rId7"/>
    <p:sldId id="468" r:id="rId8"/>
    <p:sldId id="474" r:id="rId9"/>
    <p:sldId id="453" r:id="rId10"/>
    <p:sldId id="436" r:id="rId11"/>
    <p:sldId id="371" r:id="rId12"/>
    <p:sldId id="383" r:id="rId13"/>
    <p:sldId id="445" r:id="rId14"/>
    <p:sldId id="483" r:id="rId15"/>
    <p:sldId id="481" r:id="rId16"/>
    <p:sldId id="454" r:id="rId17"/>
    <p:sldId id="455" r:id="rId18"/>
    <p:sldId id="394" r:id="rId19"/>
    <p:sldId id="418" r:id="rId20"/>
    <p:sldId id="479" r:id="rId21"/>
    <p:sldId id="402" r:id="rId22"/>
    <p:sldId id="441" r:id="rId23"/>
    <p:sldId id="368" r:id="rId24"/>
    <p:sldId id="381" r:id="rId25"/>
    <p:sldId id="320"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380" autoAdjust="0"/>
  </p:normalViewPr>
  <p:slideViewPr>
    <p:cSldViewPr>
      <p:cViewPr varScale="1">
        <p:scale>
          <a:sx n="82" d="100"/>
          <a:sy n="82" d="100"/>
        </p:scale>
        <p:origin x="1502" y="7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9D8484F4-DD15-47CC-9908-9D4590A90B5A}" type="datetimeFigureOut">
              <a:rPr lang="es-ES" smtClean="0"/>
              <a:pPr/>
              <a:t>01/12/2024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05C965A-35BA-42A1-8EE3-7DDC38EEF50A}"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D8484F4-DD15-47CC-9908-9D4590A90B5A}" type="datetimeFigureOut">
              <a:rPr lang="es-ES" smtClean="0"/>
              <a:pPr/>
              <a:t>01/12/2024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05C965A-35BA-42A1-8EE3-7DDC38EEF50A}"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D8484F4-DD15-47CC-9908-9D4590A90B5A}" type="datetimeFigureOut">
              <a:rPr lang="es-ES" smtClean="0"/>
              <a:pPr/>
              <a:t>01/12/2024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05C965A-35BA-42A1-8EE3-7DDC38EEF50A}"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D8484F4-DD15-47CC-9908-9D4590A90B5A}" type="datetimeFigureOut">
              <a:rPr lang="es-ES" smtClean="0"/>
              <a:pPr/>
              <a:t>01/12/2024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05C965A-35BA-42A1-8EE3-7DDC38EEF50A}"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D8484F4-DD15-47CC-9908-9D4590A90B5A}" type="datetimeFigureOut">
              <a:rPr lang="es-ES" smtClean="0"/>
              <a:pPr/>
              <a:t>01/12/2024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05C965A-35BA-42A1-8EE3-7DDC38EEF50A}"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9D8484F4-DD15-47CC-9908-9D4590A90B5A}" type="datetimeFigureOut">
              <a:rPr lang="es-ES" smtClean="0"/>
              <a:pPr/>
              <a:t>01/12/2024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05C965A-35BA-42A1-8EE3-7DDC38EEF50A}"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9D8484F4-DD15-47CC-9908-9D4590A90B5A}" type="datetimeFigureOut">
              <a:rPr lang="es-ES" smtClean="0"/>
              <a:pPr/>
              <a:t>01/12/2024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05C965A-35BA-42A1-8EE3-7DDC38EEF50A}"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9D8484F4-DD15-47CC-9908-9D4590A90B5A}" type="datetimeFigureOut">
              <a:rPr lang="es-ES" smtClean="0"/>
              <a:pPr/>
              <a:t>01/12/2024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05C965A-35BA-42A1-8EE3-7DDC38EEF50A}"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D8484F4-DD15-47CC-9908-9D4590A90B5A}" type="datetimeFigureOut">
              <a:rPr lang="es-ES" smtClean="0"/>
              <a:pPr/>
              <a:t>01/12/2024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05C965A-35BA-42A1-8EE3-7DDC38EEF50A}"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D8484F4-DD15-47CC-9908-9D4590A90B5A}" type="datetimeFigureOut">
              <a:rPr lang="es-ES" smtClean="0"/>
              <a:pPr/>
              <a:t>01/12/2024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05C965A-35BA-42A1-8EE3-7DDC38EEF50A}"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D8484F4-DD15-47CC-9908-9D4590A90B5A}" type="datetimeFigureOut">
              <a:rPr lang="es-ES" smtClean="0"/>
              <a:pPr/>
              <a:t>01/12/2024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05C965A-35BA-42A1-8EE3-7DDC38EEF50A}"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484F4-DD15-47CC-9908-9D4590A90B5A}" type="datetimeFigureOut">
              <a:rPr lang="es-ES" smtClean="0"/>
              <a:pPr/>
              <a:t>01/12/2024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C965A-35BA-42A1-8EE3-7DDC38EEF50A}"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1285852" y="1844824"/>
            <a:ext cx="6715172" cy="301293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7 CuadroTexto"/>
          <p:cNvSpPr txBox="1"/>
          <p:nvPr/>
        </p:nvSpPr>
        <p:spPr>
          <a:xfrm>
            <a:off x="1979712" y="2276872"/>
            <a:ext cx="5328592" cy="1754326"/>
          </a:xfrm>
          <a:prstGeom prst="rect">
            <a:avLst/>
          </a:prstGeom>
          <a:noFill/>
        </p:spPr>
        <p:txBody>
          <a:bodyPr wrap="square" rtlCol="0">
            <a:spAutoFit/>
          </a:bodyPr>
          <a:lstStyle/>
          <a:p>
            <a:pPr algn="ctr"/>
            <a:r>
              <a:rPr lang="es-ES" sz="3600" b="1" dirty="0">
                <a:effectLst>
                  <a:outerShdw blurRad="38100" dist="38100" dir="2700000" algn="tl">
                    <a:srgbClr val="000000">
                      <a:alpha val="43137"/>
                    </a:srgbClr>
                  </a:outerShdw>
                </a:effectLst>
                <a:latin typeface="Arial" pitchFamily="34" charset="0"/>
                <a:cs typeface="Arial" pitchFamily="34" charset="0"/>
              </a:rPr>
              <a:t>PANORAMA ESTRATEGICO MUNDIAL</a:t>
            </a:r>
            <a:endParaRPr lang="es-ES" sz="2400" b="1" dirty="0">
              <a:latin typeface="Arial" pitchFamily="34" charset="0"/>
              <a:cs typeface="Arial" pitchFamily="34" charset="0"/>
            </a:endParaRPr>
          </a:p>
        </p:txBody>
      </p:sp>
      <p:sp>
        <p:nvSpPr>
          <p:cNvPr id="9" name="8 CuadroTexto"/>
          <p:cNvSpPr txBox="1"/>
          <p:nvPr/>
        </p:nvSpPr>
        <p:spPr>
          <a:xfrm>
            <a:off x="4139952" y="5584282"/>
            <a:ext cx="4012574" cy="769441"/>
          </a:xfrm>
          <a:prstGeom prst="rect">
            <a:avLst/>
          </a:prstGeom>
          <a:noFill/>
        </p:spPr>
        <p:txBody>
          <a:bodyPr wrap="square" rtlCol="0">
            <a:spAutoFit/>
          </a:bodyPr>
          <a:lstStyle/>
          <a:p>
            <a:pPr algn="ctr"/>
            <a:r>
              <a:rPr lang="es-ES" sz="1400" b="1" dirty="0">
                <a:latin typeface="Arial" pitchFamily="34" charset="0"/>
                <a:cs typeface="Arial" pitchFamily="34" charset="0"/>
              </a:rPr>
              <a:t>AEME/CESEDEN</a:t>
            </a:r>
          </a:p>
          <a:p>
            <a:pPr algn="ctr"/>
            <a:r>
              <a:rPr lang="es-ES" sz="1400" b="1" dirty="0">
                <a:latin typeface="Arial" pitchFamily="34" charset="0"/>
                <a:cs typeface="Arial" pitchFamily="34" charset="0"/>
              </a:rPr>
              <a:t>28 DE NOVIEMBRE  DE 2024</a:t>
            </a:r>
          </a:p>
          <a:p>
            <a:pPr algn="ctr"/>
            <a:endParaRPr lang="es-ES" sz="1600" b="1" dirty="0">
              <a:latin typeface="Arial" pitchFamily="34" charset="0"/>
              <a:cs typeface="Arial" pitchFamily="34" charset="0"/>
            </a:endParaRPr>
          </a:p>
        </p:txBody>
      </p:sp>
      <p:sp>
        <p:nvSpPr>
          <p:cNvPr id="10" name="9 CuadroTexto"/>
          <p:cNvSpPr txBox="1"/>
          <p:nvPr/>
        </p:nvSpPr>
        <p:spPr>
          <a:xfrm>
            <a:off x="3779912" y="5214950"/>
            <a:ext cx="4506864" cy="369332"/>
          </a:xfrm>
          <a:prstGeom prst="rect">
            <a:avLst/>
          </a:prstGeom>
          <a:noFill/>
        </p:spPr>
        <p:txBody>
          <a:bodyPr wrap="square" rtlCol="0">
            <a:spAutoFit/>
          </a:bodyPr>
          <a:lstStyle/>
          <a:p>
            <a:pPr algn="ctr"/>
            <a:r>
              <a:rPr lang="es-ES" b="1" dirty="0"/>
              <a:t>GD. (R) JESUS ARGUMOSA PILA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dni.rt.com/actualidad/public_images/2015.01/original/54b51ba072139e21538b459d.jpg">
            <a:extLst>
              <a:ext uri="{FF2B5EF4-FFF2-40B4-BE49-F238E27FC236}">
                <a16:creationId xmlns:a16="http://schemas.microsoft.com/office/drawing/2014/main" id="{48F83B8C-58F7-4AD0-A5D3-5F0F34E362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00"/>
          </a:solidFill>
        </p:spPr>
      </p:pic>
      <p:sp>
        <p:nvSpPr>
          <p:cNvPr id="3" name="3 Elipse">
            <a:extLst>
              <a:ext uri="{FF2B5EF4-FFF2-40B4-BE49-F238E27FC236}">
                <a16:creationId xmlns:a16="http://schemas.microsoft.com/office/drawing/2014/main" id="{A921EF22-7FD7-A079-4D70-C5CD94FAD972}"/>
              </a:ext>
            </a:extLst>
          </p:cNvPr>
          <p:cNvSpPr/>
          <p:nvPr/>
        </p:nvSpPr>
        <p:spPr>
          <a:xfrm>
            <a:off x="7020272" y="2636912"/>
            <a:ext cx="576064" cy="5040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solidFill>
                  <a:schemeClr val="tx1"/>
                </a:solidFill>
              </a:rPr>
              <a:t>DG1</a:t>
            </a:r>
          </a:p>
        </p:txBody>
      </p:sp>
      <p:sp>
        <p:nvSpPr>
          <p:cNvPr id="4" name="3 Elipse">
            <a:extLst>
              <a:ext uri="{FF2B5EF4-FFF2-40B4-BE49-F238E27FC236}">
                <a16:creationId xmlns:a16="http://schemas.microsoft.com/office/drawing/2014/main" id="{AA1333BD-A84C-DD93-8E86-4751F659A34E}"/>
              </a:ext>
            </a:extLst>
          </p:cNvPr>
          <p:cNvSpPr/>
          <p:nvPr/>
        </p:nvSpPr>
        <p:spPr>
          <a:xfrm>
            <a:off x="7380312" y="3240536"/>
            <a:ext cx="576064" cy="5040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solidFill>
                  <a:schemeClr val="tx1"/>
                </a:solidFill>
              </a:rPr>
              <a:t>DG2</a:t>
            </a:r>
          </a:p>
        </p:txBody>
      </p:sp>
      <p:sp>
        <p:nvSpPr>
          <p:cNvPr id="7" name="3 Elipse">
            <a:extLst>
              <a:ext uri="{FF2B5EF4-FFF2-40B4-BE49-F238E27FC236}">
                <a16:creationId xmlns:a16="http://schemas.microsoft.com/office/drawing/2014/main" id="{0219A82E-AF3E-EDD9-EF38-DB6CDE86C4AA}"/>
              </a:ext>
            </a:extLst>
          </p:cNvPr>
          <p:cNvSpPr/>
          <p:nvPr/>
        </p:nvSpPr>
        <p:spPr>
          <a:xfrm>
            <a:off x="1331640" y="3356992"/>
            <a:ext cx="576064" cy="5040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solidFill>
                  <a:schemeClr val="tx1"/>
                </a:solidFill>
              </a:rPr>
              <a:t>DG3</a:t>
            </a:r>
          </a:p>
        </p:txBody>
      </p:sp>
      <p:sp>
        <p:nvSpPr>
          <p:cNvPr id="2" name="CuadroTexto 1">
            <a:extLst>
              <a:ext uri="{FF2B5EF4-FFF2-40B4-BE49-F238E27FC236}">
                <a16:creationId xmlns:a16="http://schemas.microsoft.com/office/drawing/2014/main" id="{C5B48AF5-9A18-C6F5-C7CD-FD4DA171895C}"/>
              </a:ext>
            </a:extLst>
          </p:cNvPr>
          <p:cNvSpPr txBox="1"/>
          <p:nvPr/>
        </p:nvSpPr>
        <p:spPr>
          <a:xfrm>
            <a:off x="2411760" y="5085184"/>
            <a:ext cx="4608512" cy="461665"/>
          </a:xfrm>
          <a:prstGeom prst="rect">
            <a:avLst/>
          </a:prstGeom>
          <a:solidFill>
            <a:srgbClr val="FF0000"/>
          </a:solidFill>
        </p:spPr>
        <p:txBody>
          <a:bodyPr wrap="square" rtlCol="0">
            <a:spAutoFit/>
          </a:bodyPr>
          <a:lstStyle/>
          <a:p>
            <a:pPr algn="ctr"/>
            <a:r>
              <a:rPr lang="es-ES" sz="2400" dirty="0"/>
              <a:t>GRANDES DILEMAS GEOPOLITICOS</a:t>
            </a:r>
          </a:p>
        </p:txBody>
      </p:sp>
      <p:sp>
        <p:nvSpPr>
          <p:cNvPr id="13" name="3 Elipse">
            <a:extLst>
              <a:ext uri="{FF2B5EF4-FFF2-40B4-BE49-F238E27FC236}">
                <a16:creationId xmlns:a16="http://schemas.microsoft.com/office/drawing/2014/main" id="{E27FBD54-CFAF-B929-4B1F-61E73BF5507C}"/>
              </a:ext>
            </a:extLst>
          </p:cNvPr>
          <p:cNvSpPr/>
          <p:nvPr/>
        </p:nvSpPr>
        <p:spPr>
          <a:xfrm>
            <a:off x="2699792" y="4365104"/>
            <a:ext cx="576064" cy="5040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solidFill>
                  <a:schemeClr val="tx1"/>
                </a:solidFill>
              </a:rPr>
              <a:t>DG4</a:t>
            </a:r>
          </a:p>
        </p:txBody>
      </p:sp>
    </p:spTree>
    <p:extLst>
      <p:ext uri="{BB962C8B-B14F-4D97-AF65-F5344CB8AC3E}">
        <p14:creationId xmlns:p14="http://schemas.microsoft.com/office/powerpoint/2010/main" val="748062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D93D56B-E65F-4445-B718-F281B6E03C71}"/>
              </a:ext>
            </a:extLst>
          </p:cNvPr>
          <p:cNvSpPr/>
          <p:nvPr/>
        </p:nvSpPr>
        <p:spPr>
          <a:xfrm>
            <a:off x="2123728" y="2276872"/>
            <a:ext cx="5472608" cy="23042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uadroTexto 4">
            <a:extLst>
              <a:ext uri="{FF2B5EF4-FFF2-40B4-BE49-F238E27FC236}">
                <a16:creationId xmlns:a16="http://schemas.microsoft.com/office/drawing/2014/main" id="{CFB08026-A5AC-401E-BA1F-94F6B79D98EB}"/>
              </a:ext>
            </a:extLst>
          </p:cNvPr>
          <p:cNvSpPr txBox="1"/>
          <p:nvPr/>
        </p:nvSpPr>
        <p:spPr>
          <a:xfrm>
            <a:off x="2555776" y="2780928"/>
            <a:ext cx="446449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TENDENCIAS GEOPOLITICAS </a:t>
            </a:r>
          </a:p>
        </p:txBody>
      </p:sp>
    </p:spTree>
    <p:extLst>
      <p:ext uri="{BB962C8B-B14F-4D97-AF65-F5344CB8AC3E}">
        <p14:creationId xmlns:p14="http://schemas.microsoft.com/office/powerpoint/2010/main" val="1101148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2843808" y="711860"/>
            <a:ext cx="3528392" cy="936104"/>
          </a:xfrm>
          <a:prstGeom prst="ellipse">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CuadroTexto 3"/>
          <p:cNvSpPr txBox="1"/>
          <p:nvPr/>
        </p:nvSpPr>
        <p:spPr>
          <a:xfrm>
            <a:off x="2987824" y="979857"/>
            <a:ext cx="316835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800" b="1" dirty="0">
                <a:solidFill>
                  <a:prstClr val="black"/>
                </a:solidFill>
                <a:effectLst>
                  <a:outerShdw blurRad="38100" dist="38100" dir="2700000" algn="tl">
                    <a:srgbClr val="000000">
                      <a:alpha val="43137"/>
                    </a:srgbClr>
                  </a:outerShdw>
                </a:effectLst>
                <a:latin typeface="Calibri"/>
              </a:rPr>
              <a:t>CLASES DE PAISES</a:t>
            </a:r>
            <a:endParaRPr kumimoji="0" lang="es-E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5" name="Rectángulo 4"/>
          <p:cNvSpPr/>
          <p:nvPr/>
        </p:nvSpPr>
        <p:spPr>
          <a:xfrm>
            <a:off x="1532142" y="1835825"/>
            <a:ext cx="6120680" cy="417646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8" name="CuadroTexto 7"/>
          <p:cNvSpPr txBox="1"/>
          <p:nvPr/>
        </p:nvSpPr>
        <p:spPr>
          <a:xfrm>
            <a:off x="1563752" y="1835825"/>
            <a:ext cx="6089070" cy="46474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ES"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PRIMER ORDEN</a:t>
            </a:r>
            <a:r>
              <a:rPr kumimoji="0" lang="es-E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p>
          <a:p>
            <a:pPr marR="0" lvl="0" algn="l" defTabSz="914400" rtl="0" eaLnBrk="1" fontAlgn="auto" latinLnBrk="0" hangingPunct="1">
              <a:lnSpc>
                <a:spcPct val="100000"/>
              </a:lnSpc>
              <a:spcBef>
                <a:spcPts val="0"/>
              </a:spcBef>
              <a:spcAft>
                <a:spcPts val="0"/>
              </a:spcAft>
              <a:buClrTx/>
              <a:buSzTx/>
              <a:tabLst/>
              <a:defRPr/>
            </a:pPr>
            <a:endParaRPr kumimoji="0" lang="es-E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s-E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USA-CHINA-UNION EUROPEA-RUSIA (4)</a:t>
            </a:r>
            <a:endParaRPr kumimoji="0" lang="es-E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E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ES"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SEGUNDO ORDEN</a:t>
            </a:r>
            <a:r>
              <a:rPr kumimoji="0" lang="es-E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E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s-E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INDIA-JAPON  (2)</a:t>
            </a:r>
          </a:p>
          <a:p>
            <a:pPr marR="0" lvl="0" algn="l" defTabSz="914400" rtl="0" eaLnBrk="1" fontAlgn="auto" latinLnBrk="0" hangingPunct="1">
              <a:lnSpc>
                <a:spcPct val="100000"/>
              </a:lnSpc>
              <a:spcBef>
                <a:spcPts val="0"/>
              </a:spcBef>
              <a:spcAft>
                <a:spcPts val="0"/>
              </a:spcAft>
              <a:buClrTx/>
              <a:buSzTx/>
              <a:tabLst/>
              <a:defRPr/>
            </a:pPr>
            <a:endParaRPr lang="es-ES" sz="2000" b="1" noProof="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s-E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REINO UNIDO - BRASIL - </a:t>
            </a:r>
            <a:r>
              <a:rPr kumimoji="0" lang="es-E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MEXICO- EGIPTO-NIGERIA-TURQUIA- IRAN-PAKISTAN-BANGLADESH-INDONESIA-COREA DEL SUR-VIETNAM-FILIPINAS (13)</a:t>
            </a:r>
          </a:p>
          <a:p>
            <a:pPr marR="0" lvl="0" algn="l" defTabSz="914400" rtl="0" eaLnBrk="1" fontAlgn="auto" latinLnBrk="0" hangingPunct="1">
              <a:lnSpc>
                <a:spcPct val="100000"/>
              </a:lnSpc>
              <a:spcBef>
                <a:spcPts val="0"/>
              </a:spcBef>
              <a:spcAft>
                <a:spcPts val="0"/>
              </a:spcAft>
              <a:buClrTx/>
              <a:buSzTx/>
              <a:tabLst/>
              <a:defRPr/>
            </a:pPr>
            <a:r>
              <a:rPr lang="es-ES" sz="2000" b="1" dirty="0">
                <a:solidFill>
                  <a:prstClr val="black"/>
                </a:solidFill>
                <a:latin typeface="Arial" panose="020B0604020202020204" pitchFamily="34" charset="0"/>
                <a:cs typeface="Arial" panose="020B0604020202020204" pitchFamily="34" charset="0"/>
              </a:rPr>
              <a:t>    </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lang="es-ES" sz="2000" b="1" dirty="0">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Elipse 2">
            <a:extLst>
              <a:ext uri="{FF2B5EF4-FFF2-40B4-BE49-F238E27FC236}">
                <a16:creationId xmlns:a16="http://schemas.microsoft.com/office/drawing/2014/main" id="{52AB57F4-791D-BC29-A1D9-D4ACFEB906AA}"/>
              </a:ext>
            </a:extLst>
          </p:cNvPr>
          <p:cNvSpPr/>
          <p:nvPr/>
        </p:nvSpPr>
        <p:spPr>
          <a:xfrm>
            <a:off x="5508104" y="2132856"/>
            <a:ext cx="864096" cy="432048"/>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ES" dirty="0"/>
              <a:t>1 9</a:t>
            </a:r>
          </a:p>
        </p:txBody>
      </p:sp>
    </p:spTree>
    <p:extLst>
      <p:ext uri="{BB962C8B-B14F-4D97-AF65-F5344CB8AC3E}">
        <p14:creationId xmlns:p14="http://schemas.microsoft.com/office/powerpoint/2010/main" val="2917893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15CF7CD-FF93-34E2-7D07-62AE813B4EFA}"/>
              </a:ext>
            </a:extLst>
          </p:cNvPr>
          <p:cNvPicPr>
            <a:picLocks noChangeAspect="1"/>
          </p:cNvPicPr>
          <p:nvPr/>
        </p:nvPicPr>
        <p:blipFill>
          <a:blip r:embed="rId2"/>
          <a:stretch>
            <a:fillRect/>
          </a:stretch>
        </p:blipFill>
        <p:spPr>
          <a:xfrm>
            <a:off x="0" y="0"/>
            <a:ext cx="9138578" cy="6858000"/>
          </a:xfrm>
          <a:prstGeom prst="rect">
            <a:avLst/>
          </a:prstGeom>
          <a:solidFill>
            <a:schemeClr val="accent3">
              <a:lumMod val="75000"/>
            </a:schemeClr>
          </a:solidFill>
        </p:spPr>
      </p:pic>
      <p:sp>
        <p:nvSpPr>
          <p:cNvPr id="4" name="Elipse 3">
            <a:extLst>
              <a:ext uri="{FF2B5EF4-FFF2-40B4-BE49-F238E27FC236}">
                <a16:creationId xmlns:a16="http://schemas.microsoft.com/office/drawing/2014/main" id="{42EE9831-D5DA-B0A9-85E9-CFEF9480C2D1}"/>
              </a:ext>
            </a:extLst>
          </p:cNvPr>
          <p:cNvSpPr/>
          <p:nvPr/>
        </p:nvSpPr>
        <p:spPr>
          <a:xfrm>
            <a:off x="1124692" y="1718474"/>
            <a:ext cx="2016224" cy="201622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n>
                <a:solidFill>
                  <a:srgbClr val="FFFF00"/>
                </a:solidFill>
              </a:ln>
              <a:solidFill>
                <a:srgbClr val="FFFF00"/>
              </a:solidFill>
            </a:endParaRPr>
          </a:p>
        </p:txBody>
      </p:sp>
      <p:sp>
        <p:nvSpPr>
          <p:cNvPr id="9" name="Elipse 8">
            <a:extLst>
              <a:ext uri="{FF2B5EF4-FFF2-40B4-BE49-F238E27FC236}">
                <a16:creationId xmlns:a16="http://schemas.microsoft.com/office/drawing/2014/main" id="{45E90C17-BBFF-2C24-9209-1124984395DB}"/>
              </a:ext>
            </a:extLst>
          </p:cNvPr>
          <p:cNvSpPr/>
          <p:nvPr/>
        </p:nvSpPr>
        <p:spPr>
          <a:xfrm>
            <a:off x="5760902" y="1663304"/>
            <a:ext cx="2088232" cy="201622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E101C0D3-ED84-A771-F9D4-91FE58B32EFA}"/>
              </a:ext>
            </a:extLst>
          </p:cNvPr>
          <p:cNvSpPr/>
          <p:nvPr/>
        </p:nvSpPr>
        <p:spPr>
          <a:xfrm>
            <a:off x="3057121" y="4107053"/>
            <a:ext cx="3024336" cy="756084"/>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b="1" dirty="0">
                <a:ln>
                  <a:solidFill>
                    <a:srgbClr val="FFFF00"/>
                  </a:solidFill>
                </a:ln>
                <a:solidFill>
                  <a:schemeClr val="tx1"/>
                </a:solidFill>
                <a:effectLst>
                  <a:outerShdw blurRad="38100" dist="38100" dir="2700000" algn="tl">
                    <a:srgbClr val="000000">
                      <a:alpha val="43137"/>
                    </a:srgbClr>
                  </a:outerShdw>
                </a:effectLst>
                <a:highlight>
                  <a:srgbClr val="C0C0C0"/>
                </a:highlight>
              </a:rPr>
              <a:t>BIPOLARIDAD</a:t>
            </a:r>
          </a:p>
        </p:txBody>
      </p:sp>
      <p:sp>
        <p:nvSpPr>
          <p:cNvPr id="12" name="CuadroTexto 11">
            <a:extLst>
              <a:ext uri="{FF2B5EF4-FFF2-40B4-BE49-F238E27FC236}">
                <a16:creationId xmlns:a16="http://schemas.microsoft.com/office/drawing/2014/main" id="{77D93BC0-455B-18B9-C707-8CA38ECFD0FB}"/>
              </a:ext>
            </a:extLst>
          </p:cNvPr>
          <p:cNvSpPr txBox="1"/>
          <p:nvPr/>
        </p:nvSpPr>
        <p:spPr>
          <a:xfrm>
            <a:off x="1520736" y="2317473"/>
            <a:ext cx="1152128" cy="707886"/>
          </a:xfrm>
          <a:prstGeom prst="rect">
            <a:avLst/>
          </a:prstGeom>
          <a:noFill/>
        </p:spPr>
        <p:txBody>
          <a:bodyPr wrap="square" rtlCol="0">
            <a:spAutoFit/>
          </a:bodyPr>
          <a:lstStyle/>
          <a:p>
            <a:r>
              <a:rPr lang="es-ES" sz="2000" b="1" dirty="0">
                <a:effectLst>
                  <a:outerShdw blurRad="38100" dist="38100" dir="2700000" algn="tl">
                    <a:srgbClr val="000000">
                      <a:alpha val="43137"/>
                    </a:srgbClr>
                  </a:outerShdw>
                </a:effectLst>
              </a:rPr>
              <a:t>ESTADOS</a:t>
            </a:r>
          </a:p>
          <a:p>
            <a:r>
              <a:rPr lang="es-ES" sz="2000" b="1" dirty="0">
                <a:effectLst>
                  <a:outerShdw blurRad="38100" dist="38100" dir="2700000" algn="tl">
                    <a:srgbClr val="000000">
                      <a:alpha val="43137"/>
                    </a:srgbClr>
                  </a:outerShdw>
                </a:effectLst>
              </a:rPr>
              <a:t>UNIDOS</a:t>
            </a:r>
          </a:p>
        </p:txBody>
      </p:sp>
      <p:sp>
        <p:nvSpPr>
          <p:cNvPr id="13" name="CuadroTexto 12">
            <a:extLst>
              <a:ext uri="{FF2B5EF4-FFF2-40B4-BE49-F238E27FC236}">
                <a16:creationId xmlns:a16="http://schemas.microsoft.com/office/drawing/2014/main" id="{670BAB9B-727B-1595-FD03-6A8FECC89EB9}"/>
              </a:ext>
            </a:extLst>
          </p:cNvPr>
          <p:cNvSpPr txBox="1"/>
          <p:nvPr/>
        </p:nvSpPr>
        <p:spPr>
          <a:xfrm>
            <a:off x="6264958" y="2455392"/>
            <a:ext cx="1368152" cy="400110"/>
          </a:xfrm>
          <a:prstGeom prst="rect">
            <a:avLst/>
          </a:prstGeom>
          <a:noFill/>
        </p:spPr>
        <p:txBody>
          <a:bodyPr wrap="square" rtlCol="0">
            <a:spAutoFit/>
          </a:bodyPr>
          <a:lstStyle/>
          <a:p>
            <a:r>
              <a:rPr lang="es-ES" sz="2000" b="1" dirty="0">
                <a:effectLst>
                  <a:outerShdw blurRad="38100" dist="38100" dir="2700000" algn="tl">
                    <a:srgbClr val="000000">
                      <a:alpha val="43137"/>
                    </a:srgbClr>
                  </a:outerShdw>
                </a:effectLst>
              </a:rPr>
              <a:t>  CHINA</a:t>
            </a:r>
          </a:p>
        </p:txBody>
      </p:sp>
    </p:spTree>
    <p:extLst>
      <p:ext uri="{BB962C8B-B14F-4D97-AF65-F5344CB8AC3E}">
        <p14:creationId xmlns:p14="http://schemas.microsoft.com/office/powerpoint/2010/main" val="3357386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4A78B-A26A-C327-5410-8FA6B691E0B3}"/>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9F1697DC-3EB5-6FD3-F478-CF5E9B5CC07C}"/>
              </a:ext>
            </a:extLst>
          </p:cNvPr>
          <p:cNvPicPr>
            <a:picLocks noChangeAspect="1"/>
          </p:cNvPicPr>
          <p:nvPr/>
        </p:nvPicPr>
        <p:blipFill>
          <a:blip r:embed="rId2"/>
          <a:stretch>
            <a:fillRect/>
          </a:stretch>
        </p:blipFill>
        <p:spPr>
          <a:xfrm>
            <a:off x="0" y="0"/>
            <a:ext cx="9138578" cy="6858000"/>
          </a:xfrm>
          <a:prstGeom prst="rect">
            <a:avLst/>
          </a:prstGeom>
          <a:solidFill>
            <a:schemeClr val="accent3">
              <a:lumMod val="75000"/>
            </a:schemeClr>
          </a:solidFill>
        </p:spPr>
      </p:pic>
      <p:sp>
        <p:nvSpPr>
          <p:cNvPr id="6" name="Elipse 5">
            <a:extLst>
              <a:ext uri="{FF2B5EF4-FFF2-40B4-BE49-F238E27FC236}">
                <a16:creationId xmlns:a16="http://schemas.microsoft.com/office/drawing/2014/main" id="{2ADC4844-36A3-CCFE-5FA5-89996359A513}"/>
              </a:ext>
            </a:extLst>
          </p:cNvPr>
          <p:cNvSpPr/>
          <p:nvPr/>
        </p:nvSpPr>
        <p:spPr>
          <a:xfrm>
            <a:off x="438791" y="2087128"/>
            <a:ext cx="1512168" cy="1224136"/>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ln>
                  <a:solidFill>
                    <a:srgbClr val="FFFF00"/>
                  </a:solidFill>
                </a:ln>
                <a:solidFill>
                  <a:schemeClr val="tx1"/>
                </a:solidFill>
              </a:rPr>
              <a:t>ESTADOS UNIDOS</a:t>
            </a:r>
          </a:p>
        </p:txBody>
      </p:sp>
      <p:sp>
        <p:nvSpPr>
          <p:cNvPr id="7" name="Elipse 6">
            <a:extLst>
              <a:ext uri="{FF2B5EF4-FFF2-40B4-BE49-F238E27FC236}">
                <a16:creationId xmlns:a16="http://schemas.microsoft.com/office/drawing/2014/main" id="{0630B9A0-DF8B-0751-E79D-811B938DACE2}"/>
              </a:ext>
            </a:extLst>
          </p:cNvPr>
          <p:cNvSpPr/>
          <p:nvPr/>
        </p:nvSpPr>
        <p:spPr>
          <a:xfrm>
            <a:off x="2092303" y="2096852"/>
            <a:ext cx="1593544" cy="1224136"/>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ln>
                  <a:solidFill>
                    <a:srgbClr val="FFFF00"/>
                  </a:solidFill>
                </a:ln>
                <a:solidFill>
                  <a:schemeClr val="tx1"/>
                </a:solidFill>
              </a:rPr>
              <a:t>UNIÓN EUROPEA</a:t>
            </a:r>
          </a:p>
        </p:txBody>
      </p:sp>
      <p:sp>
        <p:nvSpPr>
          <p:cNvPr id="8" name="Elipse 7">
            <a:extLst>
              <a:ext uri="{FF2B5EF4-FFF2-40B4-BE49-F238E27FC236}">
                <a16:creationId xmlns:a16="http://schemas.microsoft.com/office/drawing/2014/main" id="{A964F137-C1AD-651B-6FC3-687E01406B09}"/>
              </a:ext>
            </a:extLst>
          </p:cNvPr>
          <p:cNvSpPr/>
          <p:nvPr/>
        </p:nvSpPr>
        <p:spPr>
          <a:xfrm>
            <a:off x="3828019" y="2096852"/>
            <a:ext cx="1512168" cy="1224136"/>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ln>
                  <a:solidFill>
                    <a:srgbClr val="FFFF00"/>
                  </a:solidFill>
                </a:ln>
                <a:solidFill>
                  <a:schemeClr val="tx1"/>
                </a:solidFill>
              </a:rPr>
              <a:t>RUSIA</a:t>
            </a:r>
          </a:p>
        </p:txBody>
      </p:sp>
      <p:sp>
        <p:nvSpPr>
          <p:cNvPr id="11" name="Elipse 10">
            <a:extLst>
              <a:ext uri="{FF2B5EF4-FFF2-40B4-BE49-F238E27FC236}">
                <a16:creationId xmlns:a16="http://schemas.microsoft.com/office/drawing/2014/main" id="{47F9C398-17C6-8355-A93F-5035F2DC5B8E}"/>
              </a:ext>
            </a:extLst>
          </p:cNvPr>
          <p:cNvSpPr/>
          <p:nvPr/>
        </p:nvSpPr>
        <p:spPr>
          <a:xfrm>
            <a:off x="5490898" y="2087128"/>
            <a:ext cx="1512168" cy="1224136"/>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ln>
                  <a:solidFill>
                    <a:srgbClr val="FFFF00"/>
                  </a:solidFill>
                </a:ln>
                <a:solidFill>
                  <a:schemeClr val="tx1"/>
                </a:solidFill>
              </a:rPr>
              <a:t>INDIA</a:t>
            </a:r>
          </a:p>
        </p:txBody>
      </p:sp>
      <p:sp>
        <p:nvSpPr>
          <p:cNvPr id="13" name="Elipse 12">
            <a:extLst>
              <a:ext uri="{FF2B5EF4-FFF2-40B4-BE49-F238E27FC236}">
                <a16:creationId xmlns:a16="http://schemas.microsoft.com/office/drawing/2014/main" id="{ED600569-EF02-77E7-45FF-01F6B69181DF}"/>
              </a:ext>
            </a:extLst>
          </p:cNvPr>
          <p:cNvSpPr/>
          <p:nvPr/>
        </p:nvSpPr>
        <p:spPr>
          <a:xfrm>
            <a:off x="7153777" y="2087128"/>
            <a:ext cx="1512168" cy="1224136"/>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ln>
                  <a:solidFill>
                    <a:srgbClr val="FFFF00"/>
                  </a:solidFill>
                </a:ln>
                <a:solidFill>
                  <a:schemeClr val="tx1"/>
                </a:solidFill>
              </a:rPr>
              <a:t>CHINA</a:t>
            </a:r>
          </a:p>
        </p:txBody>
      </p:sp>
      <p:sp>
        <p:nvSpPr>
          <p:cNvPr id="14" name="CuadroTexto 13">
            <a:extLst>
              <a:ext uri="{FF2B5EF4-FFF2-40B4-BE49-F238E27FC236}">
                <a16:creationId xmlns:a16="http://schemas.microsoft.com/office/drawing/2014/main" id="{240D5142-0AFA-E786-D2C5-69E32CC2EB9E}"/>
              </a:ext>
            </a:extLst>
          </p:cNvPr>
          <p:cNvSpPr txBox="1"/>
          <p:nvPr/>
        </p:nvSpPr>
        <p:spPr>
          <a:xfrm>
            <a:off x="3305860" y="3546737"/>
            <a:ext cx="2520280" cy="954107"/>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s-ES" sz="2000" b="1" u="sng"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MULTIPOLARIDAD</a:t>
            </a:r>
            <a:endParaRPr lang="es-ES" sz="2000" b="1" dirty="0">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29714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2B63EC8-02DD-73A8-988D-5934ACF9713E}"/>
              </a:ext>
            </a:extLst>
          </p:cNvPr>
          <p:cNvPicPr>
            <a:picLocks noChangeAspect="1"/>
          </p:cNvPicPr>
          <p:nvPr/>
        </p:nvPicPr>
        <p:blipFill>
          <a:blip r:embed="rId2"/>
          <a:stretch>
            <a:fillRect/>
          </a:stretch>
        </p:blipFill>
        <p:spPr>
          <a:xfrm>
            <a:off x="0" y="0"/>
            <a:ext cx="9138578" cy="6858000"/>
          </a:xfrm>
          <a:prstGeom prst="rect">
            <a:avLst/>
          </a:prstGeom>
          <a:solidFill>
            <a:schemeClr val="accent3">
              <a:lumMod val="75000"/>
            </a:schemeClr>
          </a:solidFill>
        </p:spPr>
      </p:pic>
      <p:sp>
        <p:nvSpPr>
          <p:cNvPr id="6" name="Elipse 5">
            <a:extLst>
              <a:ext uri="{FF2B5EF4-FFF2-40B4-BE49-F238E27FC236}">
                <a16:creationId xmlns:a16="http://schemas.microsoft.com/office/drawing/2014/main" id="{C7F76B87-FD39-6918-B76B-9DFA4056A00D}"/>
              </a:ext>
            </a:extLst>
          </p:cNvPr>
          <p:cNvSpPr/>
          <p:nvPr/>
        </p:nvSpPr>
        <p:spPr>
          <a:xfrm>
            <a:off x="1113942" y="2268437"/>
            <a:ext cx="2621041" cy="2205968"/>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b="1" dirty="0">
              <a:ln>
                <a:solidFill>
                  <a:srgbClr val="FFFF00"/>
                </a:solidFill>
              </a:ln>
              <a:solidFill>
                <a:schemeClr val="tx1"/>
              </a:solidFill>
            </a:endParaRPr>
          </a:p>
        </p:txBody>
      </p:sp>
      <p:sp>
        <p:nvSpPr>
          <p:cNvPr id="7" name="Elipse 6">
            <a:extLst>
              <a:ext uri="{FF2B5EF4-FFF2-40B4-BE49-F238E27FC236}">
                <a16:creationId xmlns:a16="http://schemas.microsoft.com/office/drawing/2014/main" id="{133524CD-909D-C0ED-736B-172AC181570E}"/>
              </a:ext>
            </a:extLst>
          </p:cNvPr>
          <p:cNvSpPr/>
          <p:nvPr/>
        </p:nvSpPr>
        <p:spPr>
          <a:xfrm>
            <a:off x="5045779" y="2276872"/>
            <a:ext cx="2621041" cy="2205968"/>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b="1" dirty="0">
              <a:ln>
                <a:solidFill>
                  <a:srgbClr val="FFFF00"/>
                </a:solidFill>
              </a:ln>
              <a:solidFill>
                <a:schemeClr val="tx1"/>
              </a:solidFill>
            </a:endParaRPr>
          </a:p>
        </p:txBody>
      </p:sp>
      <p:sp>
        <p:nvSpPr>
          <p:cNvPr id="8" name="Elipse 7">
            <a:extLst>
              <a:ext uri="{FF2B5EF4-FFF2-40B4-BE49-F238E27FC236}">
                <a16:creationId xmlns:a16="http://schemas.microsoft.com/office/drawing/2014/main" id="{3C18AE02-99E7-45FC-DB81-0DFD1C43515D}"/>
              </a:ext>
            </a:extLst>
          </p:cNvPr>
          <p:cNvSpPr/>
          <p:nvPr/>
        </p:nvSpPr>
        <p:spPr>
          <a:xfrm>
            <a:off x="1846212" y="2564904"/>
            <a:ext cx="1162364" cy="702184"/>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a:solidFill>
                  <a:prstClr val="black"/>
                </a:solidFill>
                <a:latin typeface="Calibri"/>
              </a:rPr>
              <a:t>UNION EUROPEA</a:t>
            </a:r>
            <a:endParaRPr lang="es-ES" sz="1200" b="1" dirty="0">
              <a:ln>
                <a:solidFill>
                  <a:srgbClr val="FFFF00"/>
                </a:solidFill>
              </a:ln>
              <a:solidFill>
                <a:schemeClr val="tx1"/>
              </a:solidFill>
            </a:endParaRPr>
          </a:p>
        </p:txBody>
      </p:sp>
      <p:sp>
        <p:nvSpPr>
          <p:cNvPr id="9" name="Elipse 8">
            <a:extLst>
              <a:ext uri="{FF2B5EF4-FFF2-40B4-BE49-F238E27FC236}">
                <a16:creationId xmlns:a16="http://schemas.microsoft.com/office/drawing/2014/main" id="{AD804F5A-6BA2-D214-D03E-5B199F06C3BD}"/>
              </a:ext>
            </a:extLst>
          </p:cNvPr>
          <p:cNvSpPr/>
          <p:nvPr/>
        </p:nvSpPr>
        <p:spPr>
          <a:xfrm>
            <a:off x="1846212" y="3380082"/>
            <a:ext cx="1162364" cy="702184"/>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a:solidFill>
                  <a:prstClr val="black"/>
                </a:solidFill>
                <a:latin typeface="Calibri"/>
              </a:rPr>
              <a:t>ESTADOS UNIDOS</a:t>
            </a:r>
            <a:endParaRPr lang="es-ES" sz="1200" b="1" dirty="0">
              <a:ln>
                <a:solidFill>
                  <a:srgbClr val="FFFF00"/>
                </a:solidFill>
              </a:ln>
              <a:solidFill>
                <a:schemeClr val="tx1"/>
              </a:solidFill>
            </a:endParaRPr>
          </a:p>
        </p:txBody>
      </p:sp>
      <p:sp>
        <p:nvSpPr>
          <p:cNvPr id="10" name="Elipse 9">
            <a:extLst>
              <a:ext uri="{FF2B5EF4-FFF2-40B4-BE49-F238E27FC236}">
                <a16:creationId xmlns:a16="http://schemas.microsoft.com/office/drawing/2014/main" id="{529DA0F1-40E1-ACD9-802B-EEED2A039073}"/>
              </a:ext>
            </a:extLst>
          </p:cNvPr>
          <p:cNvSpPr/>
          <p:nvPr/>
        </p:nvSpPr>
        <p:spPr>
          <a:xfrm>
            <a:off x="5789483" y="3394719"/>
            <a:ext cx="1162364" cy="702184"/>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a:solidFill>
                  <a:prstClr val="black"/>
                </a:solidFill>
                <a:latin typeface="Calibri"/>
              </a:rPr>
              <a:t>CHINA</a:t>
            </a:r>
            <a:endParaRPr lang="es-ES" sz="1200" b="1" dirty="0">
              <a:ln>
                <a:solidFill>
                  <a:srgbClr val="FFFF00"/>
                </a:solidFill>
              </a:ln>
              <a:solidFill>
                <a:schemeClr val="tx1"/>
              </a:solidFill>
            </a:endParaRPr>
          </a:p>
        </p:txBody>
      </p:sp>
      <p:sp>
        <p:nvSpPr>
          <p:cNvPr id="11" name="Elipse 10">
            <a:extLst>
              <a:ext uri="{FF2B5EF4-FFF2-40B4-BE49-F238E27FC236}">
                <a16:creationId xmlns:a16="http://schemas.microsoft.com/office/drawing/2014/main" id="{0CA3E75F-8B37-5CAB-0E25-BC9C9266E596}"/>
              </a:ext>
            </a:extLst>
          </p:cNvPr>
          <p:cNvSpPr/>
          <p:nvPr/>
        </p:nvSpPr>
        <p:spPr>
          <a:xfrm>
            <a:off x="5775117" y="2539292"/>
            <a:ext cx="1162364" cy="702184"/>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a:solidFill>
                  <a:prstClr val="black"/>
                </a:solidFill>
                <a:latin typeface="Calibri"/>
              </a:rPr>
              <a:t>RUSIA</a:t>
            </a:r>
            <a:endParaRPr lang="es-ES" sz="1200" b="1" dirty="0">
              <a:ln>
                <a:solidFill>
                  <a:srgbClr val="FFFF00"/>
                </a:solidFill>
              </a:ln>
              <a:solidFill>
                <a:schemeClr val="tx1"/>
              </a:solidFill>
            </a:endParaRPr>
          </a:p>
        </p:txBody>
      </p:sp>
      <p:sp>
        <p:nvSpPr>
          <p:cNvPr id="24" name="Elipse 23">
            <a:extLst>
              <a:ext uri="{FF2B5EF4-FFF2-40B4-BE49-F238E27FC236}">
                <a16:creationId xmlns:a16="http://schemas.microsoft.com/office/drawing/2014/main" id="{688658DE-DD22-244B-8006-09836AD9DD36}"/>
              </a:ext>
            </a:extLst>
          </p:cNvPr>
          <p:cNvSpPr/>
          <p:nvPr/>
        </p:nvSpPr>
        <p:spPr>
          <a:xfrm>
            <a:off x="7347703" y="2132574"/>
            <a:ext cx="1218904" cy="563145"/>
          </a:xfrm>
          <a:prstGeom prst="ellipse">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100" b="1" dirty="0">
                <a:solidFill>
                  <a:prstClr val="black"/>
                </a:solidFill>
                <a:latin typeface="Calibri"/>
              </a:rPr>
              <a:t>INDONESIA</a:t>
            </a:r>
            <a:endParaRPr lang="es-ES" sz="1100" b="1" dirty="0">
              <a:ln>
                <a:solidFill>
                  <a:srgbClr val="FFFF00"/>
                </a:solidFill>
              </a:ln>
              <a:solidFill>
                <a:schemeClr val="tx1"/>
              </a:solidFill>
            </a:endParaRPr>
          </a:p>
        </p:txBody>
      </p:sp>
      <p:sp>
        <p:nvSpPr>
          <p:cNvPr id="27" name="Elipse 26">
            <a:extLst>
              <a:ext uri="{FF2B5EF4-FFF2-40B4-BE49-F238E27FC236}">
                <a16:creationId xmlns:a16="http://schemas.microsoft.com/office/drawing/2014/main" id="{4F723433-0B44-3FA6-0959-D521FA653988}"/>
              </a:ext>
            </a:extLst>
          </p:cNvPr>
          <p:cNvSpPr/>
          <p:nvPr/>
        </p:nvSpPr>
        <p:spPr>
          <a:xfrm>
            <a:off x="7199316" y="4181174"/>
            <a:ext cx="1218904" cy="563145"/>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100" b="1" dirty="0">
                <a:solidFill>
                  <a:prstClr val="black"/>
                </a:solidFill>
                <a:latin typeface="Calibri"/>
              </a:rPr>
              <a:t>VIETNAM</a:t>
            </a:r>
            <a:endParaRPr lang="es-ES" sz="1100" b="1" dirty="0">
              <a:ln>
                <a:solidFill>
                  <a:srgbClr val="FFFF00"/>
                </a:solidFill>
              </a:ln>
              <a:solidFill>
                <a:schemeClr val="tx1"/>
              </a:solidFill>
            </a:endParaRPr>
          </a:p>
        </p:txBody>
      </p:sp>
      <p:sp>
        <p:nvSpPr>
          <p:cNvPr id="28" name="Elipse 27">
            <a:extLst>
              <a:ext uri="{FF2B5EF4-FFF2-40B4-BE49-F238E27FC236}">
                <a16:creationId xmlns:a16="http://schemas.microsoft.com/office/drawing/2014/main" id="{24771833-06DA-9B4F-C86A-B1BC32E0497D}"/>
              </a:ext>
            </a:extLst>
          </p:cNvPr>
          <p:cNvSpPr/>
          <p:nvPr/>
        </p:nvSpPr>
        <p:spPr>
          <a:xfrm>
            <a:off x="6151073" y="1667842"/>
            <a:ext cx="1218904" cy="563145"/>
          </a:xfrm>
          <a:prstGeom prst="ellipse">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100" b="1" dirty="0">
                <a:solidFill>
                  <a:prstClr val="black"/>
                </a:solidFill>
                <a:latin typeface="Calibri"/>
              </a:rPr>
              <a:t>BANGDESH</a:t>
            </a:r>
            <a:endParaRPr lang="es-ES" sz="1100" b="1" dirty="0">
              <a:ln>
                <a:solidFill>
                  <a:srgbClr val="FFFF00"/>
                </a:solidFill>
              </a:ln>
              <a:solidFill>
                <a:schemeClr val="tx1"/>
              </a:solidFill>
            </a:endParaRPr>
          </a:p>
        </p:txBody>
      </p:sp>
      <p:sp>
        <p:nvSpPr>
          <p:cNvPr id="29" name="Elipse 28">
            <a:extLst>
              <a:ext uri="{FF2B5EF4-FFF2-40B4-BE49-F238E27FC236}">
                <a16:creationId xmlns:a16="http://schemas.microsoft.com/office/drawing/2014/main" id="{BCF4D5B6-5732-A5D2-CDF7-4274FC8F53E8}"/>
              </a:ext>
            </a:extLst>
          </p:cNvPr>
          <p:cNvSpPr/>
          <p:nvPr/>
        </p:nvSpPr>
        <p:spPr>
          <a:xfrm>
            <a:off x="4787923" y="1803358"/>
            <a:ext cx="1218904" cy="563145"/>
          </a:xfrm>
          <a:prstGeom prst="ellipse">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100" b="1" dirty="0">
                <a:solidFill>
                  <a:prstClr val="black"/>
                </a:solidFill>
                <a:latin typeface="Calibri"/>
              </a:rPr>
              <a:t>PAKISTÁN</a:t>
            </a:r>
            <a:endParaRPr lang="es-ES" sz="1100" b="1" dirty="0">
              <a:ln>
                <a:solidFill>
                  <a:srgbClr val="FFFF00"/>
                </a:solidFill>
              </a:ln>
              <a:solidFill>
                <a:schemeClr val="tx1"/>
              </a:solidFill>
            </a:endParaRPr>
          </a:p>
        </p:txBody>
      </p:sp>
      <p:sp>
        <p:nvSpPr>
          <p:cNvPr id="30" name="Elipse 29">
            <a:extLst>
              <a:ext uri="{FF2B5EF4-FFF2-40B4-BE49-F238E27FC236}">
                <a16:creationId xmlns:a16="http://schemas.microsoft.com/office/drawing/2014/main" id="{8C3F311E-CAEC-00A9-E609-28E1B64D380F}"/>
              </a:ext>
            </a:extLst>
          </p:cNvPr>
          <p:cNvSpPr/>
          <p:nvPr/>
        </p:nvSpPr>
        <p:spPr>
          <a:xfrm>
            <a:off x="39857" y="3800693"/>
            <a:ext cx="1218904" cy="563145"/>
          </a:xfrm>
          <a:prstGeom prst="ellipse">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100" b="1" dirty="0">
                <a:solidFill>
                  <a:prstClr val="black"/>
                </a:solidFill>
                <a:latin typeface="Calibri"/>
              </a:rPr>
              <a:t>MÉXICO</a:t>
            </a:r>
            <a:endParaRPr lang="es-ES" sz="1100" b="1" dirty="0">
              <a:ln>
                <a:solidFill>
                  <a:srgbClr val="FFFF00"/>
                </a:solidFill>
              </a:ln>
              <a:solidFill>
                <a:schemeClr val="tx1"/>
              </a:solidFill>
            </a:endParaRPr>
          </a:p>
        </p:txBody>
      </p:sp>
      <p:sp>
        <p:nvSpPr>
          <p:cNvPr id="31" name="Elipse 30">
            <a:extLst>
              <a:ext uri="{FF2B5EF4-FFF2-40B4-BE49-F238E27FC236}">
                <a16:creationId xmlns:a16="http://schemas.microsoft.com/office/drawing/2014/main" id="{F72A38C8-E1D7-09E2-CCEB-24FAA32717B5}"/>
              </a:ext>
            </a:extLst>
          </p:cNvPr>
          <p:cNvSpPr/>
          <p:nvPr/>
        </p:nvSpPr>
        <p:spPr>
          <a:xfrm>
            <a:off x="1147458" y="4494158"/>
            <a:ext cx="1218904" cy="563145"/>
          </a:xfrm>
          <a:prstGeom prst="ellipse">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100" b="1" dirty="0">
                <a:solidFill>
                  <a:prstClr val="black"/>
                </a:solidFill>
                <a:latin typeface="Calibri"/>
              </a:rPr>
              <a:t>NIGERIA</a:t>
            </a:r>
            <a:endParaRPr lang="es-ES" sz="1100" b="1" dirty="0">
              <a:ln>
                <a:solidFill>
                  <a:srgbClr val="FFFF00"/>
                </a:solidFill>
              </a:ln>
              <a:solidFill>
                <a:schemeClr val="tx1"/>
              </a:solidFill>
            </a:endParaRPr>
          </a:p>
        </p:txBody>
      </p:sp>
      <p:sp>
        <p:nvSpPr>
          <p:cNvPr id="32" name="Elipse 31">
            <a:extLst>
              <a:ext uri="{FF2B5EF4-FFF2-40B4-BE49-F238E27FC236}">
                <a16:creationId xmlns:a16="http://schemas.microsoft.com/office/drawing/2014/main" id="{2A6B1244-C14D-9EC5-CCDC-78429E297B9B}"/>
              </a:ext>
            </a:extLst>
          </p:cNvPr>
          <p:cNvSpPr/>
          <p:nvPr/>
        </p:nvSpPr>
        <p:spPr>
          <a:xfrm>
            <a:off x="2715296" y="4376474"/>
            <a:ext cx="1218904" cy="563145"/>
          </a:xfrm>
          <a:prstGeom prst="ellipse">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100" b="1" dirty="0">
                <a:solidFill>
                  <a:prstClr val="black"/>
                </a:solidFill>
                <a:latin typeface="Calibri"/>
              </a:rPr>
              <a:t>EGIPTO</a:t>
            </a:r>
            <a:endParaRPr lang="es-ES" sz="1100" b="1" dirty="0">
              <a:ln>
                <a:solidFill>
                  <a:srgbClr val="FFFF00"/>
                </a:solidFill>
              </a:ln>
              <a:solidFill>
                <a:schemeClr val="tx1"/>
              </a:solidFill>
            </a:endParaRPr>
          </a:p>
        </p:txBody>
      </p:sp>
      <p:sp>
        <p:nvSpPr>
          <p:cNvPr id="33" name="Elipse 32">
            <a:extLst>
              <a:ext uri="{FF2B5EF4-FFF2-40B4-BE49-F238E27FC236}">
                <a16:creationId xmlns:a16="http://schemas.microsoft.com/office/drawing/2014/main" id="{9E56985E-26D2-3110-B64A-FC96B7659BCC}"/>
              </a:ext>
            </a:extLst>
          </p:cNvPr>
          <p:cNvSpPr/>
          <p:nvPr/>
        </p:nvSpPr>
        <p:spPr>
          <a:xfrm>
            <a:off x="3757260" y="3845868"/>
            <a:ext cx="1218904" cy="563145"/>
          </a:xfrm>
          <a:prstGeom prst="ellipse">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100" b="1" dirty="0">
                <a:solidFill>
                  <a:prstClr val="black"/>
                </a:solidFill>
                <a:latin typeface="Calibri"/>
              </a:rPr>
              <a:t>JAPÓN</a:t>
            </a:r>
            <a:endParaRPr lang="es-ES" sz="1100" b="1" dirty="0">
              <a:ln>
                <a:solidFill>
                  <a:srgbClr val="FFFF00"/>
                </a:solidFill>
              </a:ln>
              <a:solidFill>
                <a:schemeClr val="tx1"/>
              </a:solidFill>
            </a:endParaRPr>
          </a:p>
        </p:txBody>
      </p:sp>
      <p:sp>
        <p:nvSpPr>
          <p:cNvPr id="34" name="Elipse 33">
            <a:extLst>
              <a:ext uri="{FF2B5EF4-FFF2-40B4-BE49-F238E27FC236}">
                <a16:creationId xmlns:a16="http://schemas.microsoft.com/office/drawing/2014/main" id="{36321512-94B1-D2A9-12A2-4C4A172DC1C7}"/>
              </a:ext>
            </a:extLst>
          </p:cNvPr>
          <p:cNvSpPr/>
          <p:nvPr/>
        </p:nvSpPr>
        <p:spPr>
          <a:xfrm>
            <a:off x="3747486" y="2443125"/>
            <a:ext cx="1218904" cy="563145"/>
          </a:xfrm>
          <a:prstGeom prst="ellipse">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100" b="1" dirty="0">
                <a:solidFill>
                  <a:prstClr val="black"/>
                </a:solidFill>
                <a:latin typeface="Calibri"/>
              </a:rPr>
              <a:t>INDIA</a:t>
            </a:r>
            <a:endParaRPr lang="es-ES" sz="1100" b="1" dirty="0">
              <a:ln>
                <a:solidFill>
                  <a:srgbClr val="FFFF00"/>
                </a:solidFill>
              </a:ln>
              <a:solidFill>
                <a:schemeClr val="tx1"/>
              </a:solidFill>
            </a:endParaRPr>
          </a:p>
        </p:txBody>
      </p:sp>
      <p:sp>
        <p:nvSpPr>
          <p:cNvPr id="35" name="Elipse 34">
            <a:extLst>
              <a:ext uri="{FF2B5EF4-FFF2-40B4-BE49-F238E27FC236}">
                <a16:creationId xmlns:a16="http://schemas.microsoft.com/office/drawing/2014/main" id="{E851B2B9-2202-B239-B61B-C2CB845D4098}"/>
              </a:ext>
            </a:extLst>
          </p:cNvPr>
          <p:cNvSpPr/>
          <p:nvPr/>
        </p:nvSpPr>
        <p:spPr>
          <a:xfrm>
            <a:off x="1846212" y="1610733"/>
            <a:ext cx="1218904" cy="563145"/>
          </a:xfrm>
          <a:prstGeom prst="ellipse">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100" b="1" dirty="0">
                <a:solidFill>
                  <a:prstClr val="black"/>
                </a:solidFill>
                <a:latin typeface="Calibri"/>
              </a:rPr>
              <a:t>REINO UNIDO</a:t>
            </a:r>
            <a:endParaRPr lang="es-ES" sz="1100" b="1" dirty="0">
              <a:ln>
                <a:solidFill>
                  <a:srgbClr val="FFFF00"/>
                </a:solidFill>
              </a:ln>
              <a:solidFill>
                <a:schemeClr val="tx1"/>
              </a:solidFill>
            </a:endParaRPr>
          </a:p>
        </p:txBody>
      </p:sp>
      <p:sp>
        <p:nvSpPr>
          <p:cNvPr id="36" name="Elipse 35">
            <a:extLst>
              <a:ext uri="{FF2B5EF4-FFF2-40B4-BE49-F238E27FC236}">
                <a16:creationId xmlns:a16="http://schemas.microsoft.com/office/drawing/2014/main" id="{129757B9-7A5F-0DD2-6581-DBE3E270FAA8}"/>
              </a:ext>
            </a:extLst>
          </p:cNvPr>
          <p:cNvSpPr/>
          <p:nvPr/>
        </p:nvSpPr>
        <p:spPr>
          <a:xfrm>
            <a:off x="25052" y="2398757"/>
            <a:ext cx="1218904" cy="563145"/>
          </a:xfrm>
          <a:prstGeom prst="ellipse">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100" b="1" dirty="0">
                <a:solidFill>
                  <a:prstClr val="black"/>
                </a:solidFill>
                <a:latin typeface="Calibri"/>
              </a:rPr>
              <a:t>BRASIL</a:t>
            </a:r>
            <a:endParaRPr lang="es-ES" sz="1100" b="1" dirty="0">
              <a:ln>
                <a:solidFill>
                  <a:srgbClr val="FFFF00"/>
                </a:solidFill>
              </a:ln>
              <a:solidFill>
                <a:schemeClr val="tx1"/>
              </a:solidFill>
            </a:endParaRPr>
          </a:p>
        </p:txBody>
      </p:sp>
      <p:sp>
        <p:nvSpPr>
          <p:cNvPr id="37" name="Elipse 36">
            <a:extLst>
              <a:ext uri="{FF2B5EF4-FFF2-40B4-BE49-F238E27FC236}">
                <a16:creationId xmlns:a16="http://schemas.microsoft.com/office/drawing/2014/main" id="{1C9F42CD-6C8D-2F4E-854E-7A6435DB8AE7}"/>
              </a:ext>
            </a:extLst>
          </p:cNvPr>
          <p:cNvSpPr/>
          <p:nvPr/>
        </p:nvSpPr>
        <p:spPr>
          <a:xfrm>
            <a:off x="6103380" y="4583481"/>
            <a:ext cx="1218904" cy="563145"/>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100" b="1" dirty="0">
                <a:solidFill>
                  <a:prstClr val="black"/>
                </a:solidFill>
                <a:latin typeface="Calibri"/>
              </a:rPr>
              <a:t>IRÁN</a:t>
            </a:r>
            <a:endParaRPr lang="es-ES" sz="1100" b="1" dirty="0">
              <a:ln>
                <a:solidFill>
                  <a:srgbClr val="FFFF00"/>
                </a:solidFill>
              </a:ln>
              <a:solidFill>
                <a:schemeClr val="tx1"/>
              </a:solidFill>
            </a:endParaRPr>
          </a:p>
        </p:txBody>
      </p:sp>
      <p:sp>
        <p:nvSpPr>
          <p:cNvPr id="38" name="Elipse 37">
            <a:extLst>
              <a:ext uri="{FF2B5EF4-FFF2-40B4-BE49-F238E27FC236}">
                <a16:creationId xmlns:a16="http://schemas.microsoft.com/office/drawing/2014/main" id="{93D22697-595D-7F8F-FAC4-AFC9BBDAC16D}"/>
              </a:ext>
            </a:extLst>
          </p:cNvPr>
          <p:cNvSpPr/>
          <p:nvPr/>
        </p:nvSpPr>
        <p:spPr>
          <a:xfrm>
            <a:off x="4732724" y="4401008"/>
            <a:ext cx="1218904" cy="563145"/>
          </a:xfrm>
          <a:prstGeom prst="ellipse">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100" b="1" dirty="0">
                <a:solidFill>
                  <a:prstClr val="black"/>
                </a:solidFill>
                <a:latin typeface="Calibri"/>
              </a:rPr>
              <a:t>TURQUÍA</a:t>
            </a:r>
            <a:endParaRPr lang="es-ES" sz="1100" b="1" dirty="0">
              <a:ln>
                <a:solidFill>
                  <a:srgbClr val="FFFF00"/>
                </a:solidFill>
              </a:ln>
              <a:solidFill>
                <a:schemeClr val="tx1"/>
              </a:solidFill>
            </a:endParaRPr>
          </a:p>
        </p:txBody>
      </p:sp>
      <p:sp>
        <p:nvSpPr>
          <p:cNvPr id="39" name="Elipse 38">
            <a:extLst>
              <a:ext uri="{FF2B5EF4-FFF2-40B4-BE49-F238E27FC236}">
                <a16:creationId xmlns:a16="http://schemas.microsoft.com/office/drawing/2014/main" id="{94F31557-D0D8-314F-4A77-7DA7650814B1}"/>
              </a:ext>
            </a:extLst>
          </p:cNvPr>
          <p:cNvSpPr/>
          <p:nvPr/>
        </p:nvSpPr>
        <p:spPr>
          <a:xfrm>
            <a:off x="7704306" y="3519121"/>
            <a:ext cx="1218904" cy="563145"/>
          </a:xfrm>
          <a:prstGeom prst="ellipse">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100" b="1" dirty="0">
                <a:solidFill>
                  <a:prstClr val="black"/>
                </a:solidFill>
                <a:latin typeface="Calibri"/>
              </a:rPr>
              <a:t>FILIPINAS</a:t>
            </a:r>
            <a:endParaRPr lang="es-ES" sz="1100" b="1" dirty="0">
              <a:ln>
                <a:solidFill>
                  <a:srgbClr val="FFFF00"/>
                </a:solidFill>
              </a:ln>
              <a:solidFill>
                <a:schemeClr val="tx1"/>
              </a:solidFill>
            </a:endParaRPr>
          </a:p>
        </p:txBody>
      </p:sp>
      <p:sp>
        <p:nvSpPr>
          <p:cNvPr id="40" name="Elipse 39">
            <a:extLst>
              <a:ext uri="{FF2B5EF4-FFF2-40B4-BE49-F238E27FC236}">
                <a16:creationId xmlns:a16="http://schemas.microsoft.com/office/drawing/2014/main" id="{061280E6-0925-13DF-EBEA-53F67D2FFB8A}"/>
              </a:ext>
            </a:extLst>
          </p:cNvPr>
          <p:cNvSpPr/>
          <p:nvPr/>
        </p:nvSpPr>
        <p:spPr>
          <a:xfrm>
            <a:off x="7727228" y="2794627"/>
            <a:ext cx="1218904" cy="563145"/>
          </a:xfrm>
          <a:prstGeom prst="ellipse">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100" b="1" dirty="0">
                <a:solidFill>
                  <a:prstClr val="black"/>
                </a:solidFill>
                <a:latin typeface="Calibri"/>
              </a:rPr>
              <a:t>COREA SUR</a:t>
            </a:r>
            <a:endParaRPr lang="es-ES" sz="1100" b="1" dirty="0">
              <a:ln>
                <a:solidFill>
                  <a:srgbClr val="FFFF00"/>
                </a:solidFill>
              </a:ln>
              <a:solidFill>
                <a:schemeClr val="tx1"/>
              </a:solidFill>
            </a:endParaRPr>
          </a:p>
        </p:txBody>
      </p:sp>
      <p:sp>
        <p:nvSpPr>
          <p:cNvPr id="41" name="Flecha: a la izquierda y derecha 40">
            <a:extLst>
              <a:ext uri="{FF2B5EF4-FFF2-40B4-BE49-F238E27FC236}">
                <a16:creationId xmlns:a16="http://schemas.microsoft.com/office/drawing/2014/main" id="{78A8009D-35D1-382E-3115-4CD1E82B7B24}"/>
              </a:ext>
            </a:extLst>
          </p:cNvPr>
          <p:cNvSpPr/>
          <p:nvPr/>
        </p:nvSpPr>
        <p:spPr>
          <a:xfrm>
            <a:off x="3821850" y="3220717"/>
            <a:ext cx="1131205" cy="44994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CuadroTexto 41">
            <a:extLst>
              <a:ext uri="{FF2B5EF4-FFF2-40B4-BE49-F238E27FC236}">
                <a16:creationId xmlns:a16="http://schemas.microsoft.com/office/drawing/2014/main" id="{793AF3DD-E184-7BEB-CB1D-7EB5390D2420}"/>
              </a:ext>
            </a:extLst>
          </p:cNvPr>
          <p:cNvSpPr txBox="1"/>
          <p:nvPr/>
        </p:nvSpPr>
        <p:spPr>
          <a:xfrm>
            <a:off x="2860902" y="549668"/>
            <a:ext cx="3572979" cy="584775"/>
          </a:xfrm>
          <a:prstGeom prst="rect">
            <a:avLst/>
          </a:prstGeom>
          <a:solidFill>
            <a:schemeClr val="accent6"/>
          </a:solidFill>
          <a:ln w="38100">
            <a:solidFill>
              <a:schemeClr val="tx1"/>
            </a:solidFill>
          </a:ln>
        </p:spPr>
        <p:txBody>
          <a:bodyPr wrap="square" rtlCol="0">
            <a:spAutoFit/>
          </a:bodyPr>
          <a:lstStyle/>
          <a:p>
            <a:r>
              <a:rPr lang="es-ES" sz="3200" dirty="0"/>
              <a:t>BIPOLARIDAD DUAL</a:t>
            </a:r>
          </a:p>
        </p:txBody>
      </p:sp>
      <p:sp>
        <p:nvSpPr>
          <p:cNvPr id="43" name="CuadroTexto 42">
            <a:extLst>
              <a:ext uri="{FF2B5EF4-FFF2-40B4-BE49-F238E27FC236}">
                <a16:creationId xmlns:a16="http://schemas.microsoft.com/office/drawing/2014/main" id="{B03E6E19-DE9F-CEFE-A3A1-47667799AD5B}"/>
              </a:ext>
            </a:extLst>
          </p:cNvPr>
          <p:cNvSpPr txBox="1"/>
          <p:nvPr/>
        </p:nvSpPr>
        <p:spPr>
          <a:xfrm>
            <a:off x="1243956" y="5878485"/>
            <a:ext cx="2082365" cy="707886"/>
          </a:xfrm>
          <a:prstGeom prst="rect">
            <a:avLst/>
          </a:prstGeom>
          <a:solidFill>
            <a:schemeClr val="accent6"/>
          </a:solidFill>
          <a:ln w="38100">
            <a:solidFill>
              <a:schemeClr val="tx1"/>
            </a:solidFill>
          </a:ln>
        </p:spPr>
        <p:txBody>
          <a:bodyPr wrap="square" rtlCol="0">
            <a:spAutoFit/>
          </a:bodyPr>
          <a:lstStyle/>
          <a:p>
            <a:pPr algn="ctr"/>
            <a:r>
              <a:rPr lang="es-ES" sz="2000" dirty="0"/>
              <a:t>POLO</a:t>
            </a:r>
          </a:p>
          <a:p>
            <a:r>
              <a:rPr lang="es-ES" sz="2000" dirty="0"/>
              <a:t>TRANSATLÁNTICO</a:t>
            </a:r>
          </a:p>
        </p:txBody>
      </p:sp>
      <p:sp>
        <p:nvSpPr>
          <p:cNvPr id="44" name="CuadroTexto 43">
            <a:extLst>
              <a:ext uri="{FF2B5EF4-FFF2-40B4-BE49-F238E27FC236}">
                <a16:creationId xmlns:a16="http://schemas.microsoft.com/office/drawing/2014/main" id="{C1622EF6-6BD6-92B2-2E24-3D72851794F6}"/>
              </a:ext>
            </a:extLst>
          </p:cNvPr>
          <p:cNvSpPr txBox="1"/>
          <p:nvPr/>
        </p:nvSpPr>
        <p:spPr>
          <a:xfrm>
            <a:off x="5652120" y="5878485"/>
            <a:ext cx="1512168" cy="707886"/>
          </a:xfrm>
          <a:prstGeom prst="rect">
            <a:avLst/>
          </a:prstGeom>
          <a:solidFill>
            <a:schemeClr val="accent6"/>
          </a:solidFill>
          <a:ln w="38100">
            <a:solidFill>
              <a:schemeClr val="tx1"/>
            </a:solidFill>
          </a:ln>
        </p:spPr>
        <p:txBody>
          <a:bodyPr wrap="square" rtlCol="0">
            <a:spAutoFit/>
          </a:bodyPr>
          <a:lstStyle/>
          <a:p>
            <a:pPr algn="ctr"/>
            <a:r>
              <a:rPr lang="es-ES" sz="2000" dirty="0"/>
              <a:t>POLO</a:t>
            </a:r>
          </a:p>
          <a:p>
            <a:pPr algn="ctr"/>
            <a:r>
              <a:rPr lang="es-ES" sz="2000" dirty="0"/>
              <a:t>ASIÁTICO</a:t>
            </a:r>
          </a:p>
        </p:txBody>
      </p:sp>
    </p:spTree>
    <p:extLst>
      <p:ext uri="{BB962C8B-B14F-4D97-AF65-F5344CB8AC3E}">
        <p14:creationId xmlns:p14="http://schemas.microsoft.com/office/powerpoint/2010/main" val="151094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de MAPA DEL MUNDO">
            <a:extLst>
              <a:ext uri="{FF2B5EF4-FFF2-40B4-BE49-F238E27FC236}">
                <a16:creationId xmlns:a16="http://schemas.microsoft.com/office/drawing/2014/main" id="{E56D4468-3D0B-84A1-D935-C4586E3E0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97" y="188640"/>
            <a:ext cx="9049005" cy="5976664"/>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FB0FB8BA-7061-263E-6A8F-61C78BD234BC}"/>
              </a:ext>
            </a:extLst>
          </p:cNvPr>
          <p:cNvSpPr txBox="1"/>
          <p:nvPr/>
        </p:nvSpPr>
        <p:spPr>
          <a:xfrm>
            <a:off x="1115616" y="2276872"/>
            <a:ext cx="1152128" cy="707886"/>
          </a:xfrm>
          <a:prstGeom prst="rect">
            <a:avLst/>
          </a:prstGeom>
          <a:noFill/>
        </p:spPr>
        <p:txBody>
          <a:bodyPr wrap="square" rtlCol="0">
            <a:spAutoFit/>
          </a:bodyPr>
          <a:lstStyle/>
          <a:p>
            <a:r>
              <a:rPr lang="es-ES" sz="2000" b="1" dirty="0">
                <a:effectLst>
                  <a:outerShdw blurRad="38100" dist="38100" dir="2700000" algn="tl">
                    <a:srgbClr val="000000">
                      <a:alpha val="43137"/>
                    </a:srgbClr>
                  </a:outerShdw>
                </a:effectLst>
              </a:rPr>
              <a:t>ESTADOS</a:t>
            </a:r>
          </a:p>
          <a:p>
            <a:r>
              <a:rPr lang="es-ES" sz="2000" b="1" dirty="0">
                <a:effectLst>
                  <a:outerShdw blurRad="38100" dist="38100" dir="2700000" algn="tl">
                    <a:srgbClr val="000000">
                      <a:alpha val="43137"/>
                    </a:srgbClr>
                  </a:outerShdw>
                </a:effectLst>
              </a:rPr>
              <a:t>UNIDOS</a:t>
            </a:r>
          </a:p>
        </p:txBody>
      </p:sp>
      <p:sp>
        <p:nvSpPr>
          <p:cNvPr id="11" name="CuadroTexto 10">
            <a:extLst>
              <a:ext uri="{FF2B5EF4-FFF2-40B4-BE49-F238E27FC236}">
                <a16:creationId xmlns:a16="http://schemas.microsoft.com/office/drawing/2014/main" id="{C4E1EF73-24AC-3A55-FF32-22A4E1BBA369}"/>
              </a:ext>
            </a:extLst>
          </p:cNvPr>
          <p:cNvSpPr txBox="1"/>
          <p:nvPr/>
        </p:nvSpPr>
        <p:spPr>
          <a:xfrm>
            <a:off x="5868144" y="2420888"/>
            <a:ext cx="1368152" cy="400110"/>
          </a:xfrm>
          <a:prstGeom prst="rect">
            <a:avLst/>
          </a:prstGeom>
          <a:noFill/>
        </p:spPr>
        <p:txBody>
          <a:bodyPr wrap="square" rtlCol="0">
            <a:spAutoFit/>
          </a:bodyPr>
          <a:lstStyle/>
          <a:p>
            <a:r>
              <a:rPr lang="es-ES" sz="2000" b="1" dirty="0">
                <a:effectLst>
                  <a:outerShdw blurRad="38100" dist="38100" dir="2700000" algn="tl">
                    <a:srgbClr val="000000">
                      <a:alpha val="43137"/>
                    </a:srgbClr>
                  </a:outerShdw>
                </a:effectLst>
              </a:rPr>
              <a:t>  CHINA</a:t>
            </a:r>
          </a:p>
        </p:txBody>
      </p:sp>
      <p:pic>
        <p:nvPicPr>
          <p:cNvPr id="3" name="Imagen 2">
            <a:extLst>
              <a:ext uri="{FF2B5EF4-FFF2-40B4-BE49-F238E27FC236}">
                <a16:creationId xmlns:a16="http://schemas.microsoft.com/office/drawing/2014/main" id="{5F94D631-3766-518E-73A4-E48738FC798B}"/>
              </a:ext>
            </a:extLst>
          </p:cNvPr>
          <p:cNvPicPr>
            <a:picLocks noChangeAspect="1"/>
          </p:cNvPicPr>
          <p:nvPr/>
        </p:nvPicPr>
        <p:blipFill>
          <a:blip r:embed="rId3"/>
          <a:stretch>
            <a:fillRect/>
          </a:stretch>
        </p:blipFill>
        <p:spPr>
          <a:xfrm>
            <a:off x="47497" y="332656"/>
            <a:ext cx="9096503" cy="5832648"/>
          </a:xfrm>
          <a:prstGeom prst="rect">
            <a:avLst/>
          </a:prstGeom>
        </p:spPr>
      </p:pic>
    </p:spTree>
    <p:extLst>
      <p:ext uri="{BB962C8B-B14F-4D97-AF65-F5344CB8AC3E}">
        <p14:creationId xmlns:p14="http://schemas.microsoft.com/office/powerpoint/2010/main" val="264316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de MAPA DEL MUNDO">
            <a:extLst>
              <a:ext uri="{FF2B5EF4-FFF2-40B4-BE49-F238E27FC236}">
                <a16:creationId xmlns:a16="http://schemas.microsoft.com/office/drawing/2014/main" id="{E56D4468-3D0B-84A1-D935-C4586E3E0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97" y="188640"/>
            <a:ext cx="9049005" cy="5976664"/>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FB0FB8BA-7061-263E-6A8F-61C78BD234BC}"/>
              </a:ext>
            </a:extLst>
          </p:cNvPr>
          <p:cNvSpPr txBox="1"/>
          <p:nvPr/>
        </p:nvSpPr>
        <p:spPr>
          <a:xfrm>
            <a:off x="1115616" y="2276872"/>
            <a:ext cx="1152128" cy="707886"/>
          </a:xfrm>
          <a:prstGeom prst="rect">
            <a:avLst/>
          </a:prstGeom>
          <a:noFill/>
        </p:spPr>
        <p:txBody>
          <a:bodyPr wrap="square" rtlCol="0">
            <a:spAutoFit/>
          </a:bodyPr>
          <a:lstStyle/>
          <a:p>
            <a:r>
              <a:rPr lang="es-ES" sz="2000" b="1" dirty="0">
                <a:effectLst>
                  <a:outerShdw blurRad="38100" dist="38100" dir="2700000" algn="tl">
                    <a:srgbClr val="000000">
                      <a:alpha val="43137"/>
                    </a:srgbClr>
                  </a:outerShdw>
                </a:effectLst>
              </a:rPr>
              <a:t>ESTADOS</a:t>
            </a:r>
          </a:p>
          <a:p>
            <a:r>
              <a:rPr lang="es-ES" sz="2000" b="1" dirty="0">
                <a:effectLst>
                  <a:outerShdw blurRad="38100" dist="38100" dir="2700000" algn="tl">
                    <a:srgbClr val="000000">
                      <a:alpha val="43137"/>
                    </a:srgbClr>
                  </a:outerShdw>
                </a:effectLst>
              </a:rPr>
              <a:t>UNIDOS</a:t>
            </a:r>
          </a:p>
        </p:txBody>
      </p:sp>
      <p:sp>
        <p:nvSpPr>
          <p:cNvPr id="11" name="CuadroTexto 10">
            <a:extLst>
              <a:ext uri="{FF2B5EF4-FFF2-40B4-BE49-F238E27FC236}">
                <a16:creationId xmlns:a16="http://schemas.microsoft.com/office/drawing/2014/main" id="{C4E1EF73-24AC-3A55-FF32-22A4E1BBA369}"/>
              </a:ext>
            </a:extLst>
          </p:cNvPr>
          <p:cNvSpPr txBox="1"/>
          <p:nvPr/>
        </p:nvSpPr>
        <p:spPr>
          <a:xfrm>
            <a:off x="5868144" y="2420888"/>
            <a:ext cx="1368152" cy="400110"/>
          </a:xfrm>
          <a:prstGeom prst="rect">
            <a:avLst/>
          </a:prstGeom>
          <a:noFill/>
        </p:spPr>
        <p:txBody>
          <a:bodyPr wrap="square" rtlCol="0">
            <a:spAutoFit/>
          </a:bodyPr>
          <a:lstStyle/>
          <a:p>
            <a:r>
              <a:rPr lang="es-ES" sz="2000" b="1" dirty="0">
                <a:effectLst>
                  <a:outerShdw blurRad="38100" dist="38100" dir="2700000" algn="tl">
                    <a:srgbClr val="000000">
                      <a:alpha val="43137"/>
                    </a:srgbClr>
                  </a:outerShdw>
                </a:effectLst>
              </a:rPr>
              <a:t>  CHINA</a:t>
            </a:r>
          </a:p>
        </p:txBody>
      </p:sp>
      <p:pic>
        <p:nvPicPr>
          <p:cNvPr id="3" name="Imagen 2">
            <a:extLst>
              <a:ext uri="{FF2B5EF4-FFF2-40B4-BE49-F238E27FC236}">
                <a16:creationId xmlns:a16="http://schemas.microsoft.com/office/drawing/2014/main" id="{B5A5CB44-FD8C-C3CF-678A-D4E8DBF6C4BB}"/>
              </a:ext>
            </a:extLst>
          </p:cNvPr>
          <p:cNvPicPr>
            <a:picLocks noChangeAspect="1"/>
          </p:cNvPicPr>
          <p:nvPr/>
        </p:nvPicPr>
        <p:blipFill>
          <a:blip r:embed="rId3"/>
          <a:stretch>
            <a:fillRect/>
          </a:stretch>
        </p:blipFill>
        <p:spPr>
          <a:xfrm>
            <a:off x="0" y="57428"/>
            <a:ext cx="9096502" cy="6179884"/>
          </a:xfrm>
          <a:prstGeom prst="rect">
            <a:avLst/>
          </a:prstGeom>
        </p:spPr>
      </p:pic>
    </p:spTree>
    <p:extLst>
      <p:ext uri="{BB962C8B-B14F-4D97-AF65-F5344CB8AC3E}">
        <p14:creationId xmlns:p14="http://schemas.microsoft.com/office/powerpoint/2010/main" val="3785654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D93D56B-E65F-4445-B718-F281B6E03C71}"/>
              </a:ext>
            </a:extLst>
          </p:cNvPr>
          <p:cNvSpPr/>
          <p:nvPr/>
        </p:nvSpPr>
        <p:spPr>
          <a:xfrm>
            <a:off x="2123728" y="2276872"/>
            <a:ext cx="5472608" cy="23042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uadroTexto 4">
            <a:extLst>
              <a:ext uri="{FF2B5EF4-FFF2-40B4-BE49-F238E27FC236}">
                <a16:creationId xmlns:a16="http://schemas.microsoft.com/office/drawing/2014/main" id="{CFB08026-A5AC-401E-BA1F-94F6B79D98EB}"/>
              </a:ext>
            </a:extLst>
          </p:cNvPr>
          <p:cNvSpPr txBox="1"/>
          <p:nvPr/>
        </p:nvSpPr>
        <p:spPr>
          <a:xfrm>
            <a:off x="2555776" y="2780928"/>
            <a:ext cx="446449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GUERRA EN UCRANIA </a:t>
            </a:r>
          </a:p>
        </p:txBody>
      </p:sp>
    </p:spTree>
    <p:extLst>
      <p:ext uri="{BB962C8B-B14F-4D97-AF65-F5344CB8AC3E}">
        <p14:creationId xmlns:p14="http://schemas.microsoft.com/office/powerpoint/2010/main" val="1681391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de MAPA GEOPOLITICO RUSO DEL MUNDO">
            <a:extLst>
              <a:ext uri="{FF2B5EF4-FFF2-40B4-BE49-F238E27FC236}">
                <a16:creationId xmlns:a16="http://schemas.microsoft.com/office/drawing/2014/main" id="{245C98E2-EABD-4A3A-9F9D-4F3579B530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8438"/>
            <a:ext cx="9144000" cy="646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674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2897814" y="476673"/>
            <a:ext cx="3384376" cy="103250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ángulo 2"/>
          <p:cNvSpPr/>
          <p:nvPr/>
        </p:nvSpPr>
        <p:spPr>
          <a:xfrm>
            <a:off x="1259632" y="2132856"/>
            <a:ext cx="6660740" cy="424847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CuadroTexto 3"/>
          <p:cNvSpPr txBox="1"/>
          <p:nvPr/>
        </p:nvSpPr>
        <p:spPr>
          <a:xfrm>
            <a:off x="3347864" y="731315"/>
            <a:ext cx="24482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AGENDA</a:t>
            </a:r>
          </a:p>
        </p:txBody>
      </p:sp>
      <p:sp>
        <p:nvSpPr>
          <p:cNvPr id="5" name="CuadroTexto 4"/>
          <p:cNvSpPr txBox="1"/>
          <p:nvPr/>
        </p:nvSpPr>
        <p:spPr>
          <a:xfrm>
            <a:off x="1403649" y="1988841"/>
            <a:ext cx="6120679" cy="38164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s-ES" sz="2800" b="1" dirty="0">
              <a:solidFill>
                <a:srgbClr val="C00000"/>
              </a:solidFill>
              <a:latin typeface="Arial" panose="020B0604020202020204" pitchFamily="34" charset="0"/>
              <a:cs typeface="Arial" panose="020B0604020202020204" pitchFamily="34" charset="0"/>
            </a:endParaRPr>
          </a:p>
          <a:p>
            <a:pPr marL="285750" indent="-285750">
              <a:buFontTx/>
              <a:buChar char="-"/>
              <a:defRPr/>
            </a:pPr>
            <a:r>
              <a:rPr kumimoji="0" lang="es-E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SITUACION GEOESTRATÉGICA</a:t>
            </a:r>
          </a:p>
          <a:p>
            <a:pPr marL="285750" indent="-285750">
              <a:buFontTx/>
              <a:buChar char="-"/>
              <a:defRPr/>
            </a:pPr>
            <a:endParaRPr lang="es-ES" sz="2800" b="1" dirty="0">
              <a:solidFill>
                <a:srgbClr val="C00000"/>
              </a:solidFill>
              <a:latin typeface="Arial" panose="020B0604020202020204" pitchFamily="34" charset="0"/>
              <a:cs typeface="Arial" panose="020B0604020202020204" pitchFamily="34" charset="0"/>
            </a:endParaRPr>
          </a:p>
          <a:p>
            <a:pPr>
              <a:defRPr/>
            </a:pPr>
            <a:r>
              <a:rPr lang="es-ES" sz="2800" b="1" dirty="0">
                <a:solidFill>
                  <a:srgbClr val="C00000"/>
                </a:solidFill>
                <a:latin typeface="Arial" panose="020B0604020202020204" pitchFamily="34" charset="0"/>
                <a:cs typeface="Arial" panose="020B0604020202020204" pitchFamily="34" charset="0"/>
              </a:rPr>
              <a:t>- </a:t>
            </a:r>
            <a:r>
              <a:rPr kumimoji="0" lang="es-E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TENDENCIAS GEOPOLITICAS</a:t>
            </a:r>
          </a:p>
          <a:p>
            <a:pPr marL="285750" indent="-285750">
              <a:buFontTx/>
              <a:buChar char="-"/>
              <a:defRPr/>
            </a:pPr>
            <a:endParaRPr lang="es-ES" sz="2800" b="1" dirty="0">
              <a:solidFill>
                <a:srgbClr val="C00000"/>
              </a:solidFill>
              <a:latin typeface="Arial" panose="020B0604020202020204" pitchFamily="34" charset="0"/>
              <a:cs typeface="Arial" panose="020B0604020202020204" pitchFamily="34" charset="0"/>
            </a:endParaRPr>
          </a:p>
          <a:p>
            <a:pPr marL="285750" indent="-285750">
              <a:buFontTx/>
              <a:buChar char="-"/>
              <a:defRPr/>
            </a:pPr>
            <a:r>
              <a:rPr kumimoji="0" lang="es-E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LA GUERRA EN UCRANIA.</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E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E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MIRANDO AL FUTURO  </a:t>
            </a:r>
          </a:p>
        </p:txBody>
      </p:sp>
    </p:spTree>
    <p:extLst>
      <p:ext uri="{BB962C8B-B14F-4D97-AF65-F5344CB8AC3E}">
        <p14:creationId xmlns:p14="http://schemas.microsoft.com/office/powerpoint/2010/main" val="1295241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1B456-A9BA-D788-CC2E-760AAC7180ED}"/>
            </a:ext>
          </a:extLst>
        </p:cNvPr>
        <p:cNvGrpSpPr/>
        <p:nvPr/>
      </p:nvGrpSpPr>
      <p:grpSpPr>
        <a:xfrm>
          <a:off x="0" y="0"/>
          <a:ext cx="0" cy="0"/>
          <a:chOff x="0" y="0"/>
          <a:chExt cx="0" cy="0"/>
        </a:xfrm>
      </p:grpSpPr>
      <p:pic>
        <p:nvPicPr>
          <p:cNvPr id="11" name="Imagen 10">
            <a:extLst>
              <a:ext uri="{FF2B5EF4-FFF2-40B4-BE49-F238E27FC236}">
                <a16:creationId xmlns:a16="http://schemas.microsoft.com/office/drawing/2014/main" id="{A07E88DB-E8CF-D077-6143-04D17356F424}"/>
              </a:ext>
            </a:extLst>
          </p:cNvPr>
          <p:cNvPicPr>
            <a:picLocks noChangeAspect="1"/>
          </p:cNvPicPr>
          <p:nvPr/>
        </p:nvPicPr>
        <p:blipFill>
          <a:blip r:embed="rId2"/>
          <a:stretch>
            <a:fillRect/>
          </a:stretch>
        </p:blipFill>
        <p:spPr>
          <a:xfrm>
            <a:off x="285750" y="0"/>
            <a:ext cx="8572500" cy="6830616"/>
          </a:xfrm>
          <a:prstGeom prst="rect">
            <a:avLst/>
          </a:prstGeom>
        </p:spPr>
      </p:pic>
    </p:spTree>
    <p:extLst>
      <p:ext uri="{BB962C8B-B14F-4D97-AF65-F5344CB8AC3E}">
        <p14:creationId xmlns:p14="http://schemas.microsoft.com/office/powerpoint/2010/main" val="293755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2843808" y="484223"/>
            <a:ext cx="3456384" cy="1000561"/>
          </a:xfrm>
          <a:prstGeom prst="ellipse">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CuadroTexto 3"/>
          <p:cNvSpPr txBox="1"/>
          <p:nvPr/>
        </p:nvSpPr>
        <p:spPr>
          <a:xfrm>
            <a:off x="2843808" y="711861"/>
            <a:ext cx="33123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dirty="0">
                <a:solidFill>
                  <a:prstClr val="black"/>
                </a:solidFill>
                <a:effectLst>
                  <a:outerShdw blurRad="38100" dist="38100" dir="2700000" algn="tl">
                    <a:srgbClr val="000000">
                      <a:alpha val="43137"/>
                    </a:srgbClr>
                  </a:outerShdw>
                </a:effectLst>
                <a:latin typeface="Calibri"/>
              </a:rPr>
              <a:t>OBJETIVOS DE RUSIA</a:t>
            </a:r>
            <a:endParaRPr kumimoji="0" lang="es-E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5" name="Rectángulo 4"/>
          <p:cNvSpPr/>
          <p:nvPr/>
        </p:nvSpPr>
        <p:spPr>
          <a:xfrm>
            <a:off x="1532142" y="1835825"/>
            <a:ext cx="5488130" cy="396943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8" name="CuadroTexto 7"/>
          <p:cNvSpPr txBox="1"/>
          <p:nvPr/>
        </p:nvSpPr>
        <p:spPr>
          <a:xfrm>
            <a:off x="1563752" y="1835825"/>
            <a:ext cx="6089070"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s-ES" sz="2000" b="1" u="sng"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UCRANIA FUERA OTAN</a:t>
            </a:r>
            <a:endParaRPr kumimoji="0" lang="es-E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s-E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s-E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CONSOLIDAR CRIMEA (ANEX, 2014)</a:t>
            </a:r>
            <a:endParaRPr kumimoji="0" lang="es-E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E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ES"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QUEDARSE CON EL DONBAS</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ES" sz="2000" b="1"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s-E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UCRANIA: ESTADO FALLIDO </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lang="es-ES" sz="2000" b="1" noProof="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s-E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CORREDOR MAR DE AZOV</a:t>
            </a:r>
            <a:r>
              <a:rPr lang="es-E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lang="es-E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es-E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NEUTRALIDAD</a:t>
            </a:r>
            <a:r>
              <a:rPr kumimoji="0" lang="es-E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a:t>
            </a:r>
            <a:endParaRPr lang="es-E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5249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2771800" y="332656"/>
            <a:ext cx="3556131" cy="151216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2 CuadroTexto"/>
          <p:cNvSpPr txBox="1"/>
          <p:nvPr/>
        </p:nvSpPr>
        <p:spPr>
          <a:xfrm>
            <a:off x="3121105" y="611686"/>
            <a:ext cx="285752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800" b="1" dirty="0">
                <a:solidFill>
                  <a:prstClr val="black"/>
                </a:solidFill>
                <a:effectLst>
                  <a:outerShdw blurRad="38100" dist="38100" dir="2700000" algn="tl">
                    <a:srgbClr val="000000">
                      <a:alpha val="43137"/>
                    </a:srgbClr>
                  </a:outerShdw>
                </a:effectLst>
                <a:latin typeface="Calibri"/>
              </a:rPr>
              <a:t>TEATRO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OPERACIONES</a:t>
            </a:r>
          </a:p>
        </p:txBody>
      </p:sp>
      <p:sp>
        <p:nvSpPr>
          <p:cNvPr id="4" name="3 CuadroTexto"/>
          <p:cNvSpPr txBox="1"/>
          <p:nvPr/>
        </p:nvSpPr>
        <p:spPr>
          <a:xfrm>
            <a:off x="1857356" y="2000240"/>
            <a:ext cx="6215106" cy="3416320"/>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- 3 FRENTES DE COMBATE (E-S-KURSK)</a:t>
            </a:r>
          </a:p>
          <a:p>
            <a:pPr marR="0" lvl="0" algn="l" defTabSz="914400" rtl="0" eaLnBrk="1" fontAlgn="auto" latinLnBrk="0" hangingPunct="1">
              <a:lnSpc>
                <a:spcPct val="100000"/>
              </a:lnSpc>
              <a:spcBef>
                <a:spcPts val="0"/>
              </a:spcBef>
              <a:spcAft>
                <a:spcPts val="0"/>
              </a:spcAft>
              <a:buClrTx/>
              <a:buSzTx/>
              <a:tabLst/>
              <a:defRPr/>
            </a:pPr>
            <a:r>
              <a:rPr lang="es-ES" sz="2400" b="1" dirty="0">
                <a:solidFill>
                  <a:prstClr val="black"/>
                </a:solidFill>
                <a:effectLst>
                  <a:outerShdw blurRad="38100" dist="38100" dir="2700000" algn="tl">
                    <a:srgbClr val="000000">
                      <a:alpha val="43137"/>
                    </a:srgbClr>
                  </a:outerShdw>
                </a:effectLst>
                <a:latin typeface="Calibri"/>
              </a:rPr>
              <a:t>- LINEA DE TRINCHERAS: 1.000 KM</a:t>
            </a:r>
          </a:p>
          <a:p>
            <a:pPr marR="0" lvl="0" algn="l" defTabSz="914400" rtl="0" eaLnBrk="1" fontAlgn="auto" latinLnBrk="0" hangingPunct="1">
              <a:lnSpc>
                <a:spcPct val="100000"/>
              </a:lnSpc>
              <a:spcBef>
                <a:spcPts val="0"/>
              </a:spcBef>
              <a:spcAft>
                <a:spcPts val="0"/>
              </a:spcAft>
              <a:buClrTx/>
              <a:buSzTx/>
              <a:tabLst/>
              <a:defRPr/>
            </a:pPr>
            <a:r>
              <a:rPr lang="es-ES" sz="2400" b="1" dirty="0">
                <a:solidFill>
                  <a:prstClr val="black"/>
                </a:solidFill>
                <a:effectLst>
                  <a:outerShdw blurRad="38100" dist="38100" dir="2700000" algn="tl">
                    <a:srgbClr val="000000">
                      <a:alpha val="43137"/>
                    </a:srgbClr>
                  </a:outerShdw>
                </a:effectLst>
                <a:latin typeface="Calibri"/>
              </a:rPr>
              <a:t>- </a:t>
            </a:r>
            <a:r>
              <a:rPr kumimoji="0" lang="es-E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ATAQUES INFRAESTRUCTURA UCRANIA</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s-ES" sz="2400" b="1" dirty="0">
                <a:solidFill>
                  <a:prstClr val="black"/>
                </a:solidFill>
                <a:effectLst>
                  <a:outerShdw blurRad="38100" dist="38100" dir="2700000" algn="tl">
                    <a:srgbClr val="000000">
                      <a:alpha val="43137"/>
                    </a:srgbClr>
                  </a:outerShdw>
                </a:effectLst>
                <a:latin typeface="Calibri"/>
              </a:rPr>
              <a:t> MISIL HIPERSONICO RUSO (IRBM)</a:t>
            </a:r>
          </a:p>
          <a:p>
            <a:pPr marL="0" marR="0" lvl="0" indent="0" algn="l" defTabSz="914400" rtl="0" eaLnBrk="1" fontAlgn="auto" latinLnBrk="0" hangingPunct="1">
              <a:lnSpc>
                <a:spcPct val="100000"/>
              </a:lnSpc>
              <a:spcBef>
                <a:spcPts val="0"/>
              </a:spcBef>
              <a:spcAft>
                <a:spcPts val="0"/>
              </a:spcAft>
              <a:buClrTx/>
              <a:buSzTx/>
              <a:tabLst/>
              <a:defRPr/>
            </a:pPr>
            <a:r>
              <a:rPr lang="es-ES" sz="2400" b="1" dirty="0">
                <a:solidFill>
                  <a:prstClr val="black"/>
                </a:solidFill>
                <a:effectLst>
                  <a:outerShdw blurRad="38100" dist="38100" dir="2700000" algn="tl">
                    <a:srgbClr val="000000">
                      <a:alpha val="43137"/>
                    </a:srgbClr>
                  </a:outerShdw>
                </a:effectLst>
                <a:latin typeface="Calibri"/>
              </a:rPr>
              <a:t>- ATACMS, STORM SHADOW EN RUSIA</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es-ES" sz="2400" b="1" u="sng" dirty="0">
                <a:solidFill>
                  <a:prstClr val="black"/>
                </a:solidFill>
                <a:effectLst>
                  <a:outerShdw blurRad="38100" dist="38100" dir="2700000" algn="tl">
                    <a:srgbClr val="000000">
                      <a:alpha val="43137"/>
                    </a:srgbClr>
                  </a:outerShdw>
                </a:effectLst>
                <a:latin typeface="Calibri"/>
              </a:rPr>
              <a:t>CAMBIO ACTITUD NUCLEAR RUSIA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es-ES" sz="2400" b="1" dirty="0">
                <a:solidFill>
                  <a:prstClr val="black"/>
                </a:solidFill>
                <a:effectLst>
                  <a:outerShdw blurRad="38100" dist="38100" dir="2700000" algn="tl">
                    <a:srgbClr val="000000">
                      <a:alpha val="43137"/>
                    </a:srgbClr>
                  </a:outerShdw>
                </a:effectLst>
                <a:latin typeface="Calibri"/>
              </a:rPr>
              <a:t>CONTINUO/LENTO AVANCE RUSO</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es-ES" sz="2400" b="1" dirty="0">
                <a:solidFill>
                  <a:prstClr val="black"/>
                </a:solidFill>
                <a:effectLst>
                  <a:outerShdw blurRad="38100" dist="38100" dir="2700000" algn="tl">
                    <a:srgbClr val="000000">
                      <a:alpha val="43137"/>
                    </a:srgbClr>
                  </a:outerShdw>
                </a:effectLst>
                <a:latin typeface="Calibri"/>
              </a:rPr>
              <a:t>ESCASEZ MUNICION/ARMAM. EN UCRANIA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es-ES" sz="2400" b="1" dirty="0">
                <a:solidFill>
                  <a:prstClr val="black"/>
                </a:solidFill>
                <a:effectLst>
                  <a:outerShdw blurRad="38100" dist="38100" dir="2700000" algn="tl">
                    <a:srgbClr val="000000">
                      <a:alpha val="43137"/>
                    </a:srgbClr>
                  </a:outerShdw>
                </a:effectLst>
                <a:latin typeface="Calibri"/>
              </a:rPr>
              <a:t>INCREMENTO ESCALADA</a:t>
            </a:r>
          </a:p>
        </p:txBody>
      </p:sp>
    </p:spTree>
    <p:extLst>
      <p:ext uri="{BB962C8B-B14F-4D97-AF65-F5344CB8AC3E}">
        <p14:creationId xmlns:p14="http://schemas.microsoft.com/office/powerpoint/2010/main" val="1236665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D93D56B-E65F-4445-B718-F281B6E03C71}"/>
              </a:ext>
            </a:extLst>
          </p:cNvPr>
          <p:cNvSpPr/>
          <p:nvPr/>
        </p:nvSpPr>
        <p:spPr>
          <a:xfrm>
            <a:off x="2123728" y="2276872"/>
            <a:ext cx="5472608" cy="23042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uadroTexto 4">
            <a:extLst>
              <a:ext uri="{FF2B5EF4-FFF2-40B4-BE49-F238E27FC236}">
                <a16:creationId xmlns:a16="http://schemas.microsoft.com/office/drawing/2014/main" id="{CFB08026-A5AC-401E-BA1F-94F6B79D98EB}"/>
              </a:ext>
            </a:extLst>
          </p:cNvPr>
          <p:cNvSpPr txBox="1"/>
          <p:nvPr/>
        </p:nvSpPr>
        <p:spPr>
          <a:xfrm>
            <a:off x="2555776" y="2780928"/>
            <a:ext cx="446449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000" b="1" dirty="0">
                <a:solidFill>
                  <a:prstClr val="black"/>
                </a:solidFill>
                <a:effectLst>
                  <a:outerShdw blurRad="38100" dist="38100" dir="2700000" algn="tl">
                    <a:srgbClr val="000000">
                      <a:alpha val="43137"/>
                    </a:srgbClr>
                  </a:outerShdw>
                </a:effectLst>
                <a:latin typeface="Calibri"/>
              </a:rPr>
              <a:t>MIRANDO AL FUTURO</a:t>
            </a:r>
            <a:r>
              <a:rPr kumimoji="0" lang="es-E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p>
        </p:txBody>
      </p:sp>
    </p:spTree>
    <p:extLst>
      <p:ext uri="{BB962C8B-B14F-4D97-AF65-F5344CB8AC3E}">
        <p14:creationId xmlns:p14="http://schemas.microsoft.com/office/powerpoint/2010/main" val="1658921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3071802" y="428604"/>
            <a:ext cx="3286148" cy="121444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2 CuadroTexto"/>
          <p:cNvSpPr txBox="1"/>
          <p:nvPr/>
        </p:nvSpPr>
        <p:spPr>
          <a:xfrm>
            <a:off x="3286116" y="620328"/>
            <a:ext cx="285752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IMPACTO GUERRA UCRANIA </a:t>
            </a:r>
          </a:p>
        </p:txBody>
      </p:sp>
      <p:sp>
        <p:nvSpPr>
          <p:cNvPr id="4" name="3 CuadroTexto"/>
          <p:cNvSpPr txBox="1"/>
          <p:nvPr/>
        </p:nvSpPr>
        <p:spPr>
          <a:xfrm>
            <a:off x="1857356" y="2000240"/>
            <a:ext cx="6215106" cy="3416320"/>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s-E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lang="es-ES" sz="2400" b="1" dirty="0">
                <a:solidFill>
                  <a:prstClr val="black"/>
                </a:solidFill>
                <a:effectLst>
                  <a:outerShdw blurRad="38100" dist="38100" dir="2700000" algn="tl">
                    <a:srgbClr val="000000">
                      <a:alpha val="43137"/>
                    </a:srgbClr>
                  </a:outerShdw>
                </a:effectLst>
                <a:latin typeface="Calibri"/>
              </a:rPr>
              <a:t>(--) UNIDAD TRANSATLANTICA</a:t>
            </a:r>
            <a:r>
              <a:rPr kumimoji="0" lang="es-E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 0TAN</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es-ES" sz="2400" b="1" dirty="0">
                <a:solidFill>
                  <a:prstClr val="black"/>
                </a:solidFill>
                <a:effectLst>
                  <a:outerShdw blurRad="38100" dist="38100" dir="2700000" algn="tl">
                    <a:srgbClr val="000000">
                      <a:alpha val="43137"/>
                    </a:srgbClr>
                  </a:outerShdw>
                </a:effectLst>
                <a:latin typeface="Calibri"/>
              </a:rPr>
              <a:t>(++) ASOCIACION ASIATICA</a:t>
            </a:r>
            <a:endParaRPr kumimoji="0" lang="es-E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s-E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 ARTILL/DRONES/MISILES</a:t>
            </a:r>
            <a:endParaRPr lang="es-ES" sz="2400" b="1" dirty="0">
              <a:solidFill>
                <a:prstClr val="black"/>
              </a:solidFill>
              <a:effectLst>
                <a:outerShdw blurRad="38100" dist="38100" dir="2700000" algn="tl">
                  <a:srgbClr val="000000">
                    <a:alpha val="43137"/>
                  </a:srgbClr>
                </a:outerShdw>
              </a:effectLst>
              <a:latin typeface="Calibri"/>
            </a:endParaRPr>
          </a:p>
          <a:p>
            <a:pPr marL="342900" indent="-342900">
              <a:buFontTx/>
              <a:buChar char="-"/>
              <a:defRPr/>
            </a:pPr>
            <a:r>
              <a:rPr kumimoji="0" lang="es-ES"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CIBER: IA-ROB-5G-CC-IC-B.D-M. HIPERS</a:t>
            </a:r>
            <a:r>
              <a:rPr lang="es-ES" sz="2400" b="1" u="sng" dirty="0">
                <a:solidFill>
                  <a:prstClr val="black"/>
                </a:solidFill>
                <a:effectLst>
                  <a:outerShdw blurRad="38100" dist="38100" dir="2700000" algn="tl">
                    <a:srgbClr val="000000">
                      <a:alpha val="43137"/>
                    </a:srgbClr>
                  </a:outerShdw>
                </a:effectLst>
                <a:latin typeface="Calibri"/>
              </a:rPr>
              <a:t>.</a:t>
            </a:r>
            <a:endParaRPr kumimoji="0" lang="es-E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2400" b="1" dirty="0">
                <a:solidFill>
                  <a:prstClr val="black"/>
                </a:solidFill>
                <a:effectLst>
                  <a:outerShdw blurRad="38100" dist="38100" dir="2700000" algn="tl">
                    <a:srgbClr val="000000">
                      <a:alpha val="43137"/>
                    </a:srgbClr>
                  </a:outerShdw>
                </a:effectLst>
                <a:latin typeface="Calibri"/>
              </a:rPr>
              <a:t>- (¿?) CHINA &gt;&gt; TAIWAN/MCM</a:t>
            </a:r>
            <a:endParaRPr kumimoji="0" lang="es-E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es-ES" sz="2400" b="1" dirty="0">
                <a:solidFill>
                  <a:prstClr val="black"/>
                </a:solidFill>
                <a:effectLst>
                  <a:outerShdw blurRad="38100" dist="38100" dir="2700000" algn="tl">
                    <a:srgbClr val="000000">
                      <a:alpha val="43137"/>
                    </a:srgbClr>
                  </a:outerShdw>
                </a:effectLst>
                <a:latin typeface="Calibri"/>
              </a:rPr>
              <a:t>RECONSTRUCCION PAÍS. UN B.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s-E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GASTO DEFENSA UE</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es-ES" sz="2400" b="1">
                <a:solidFill>
                  <a:prstClr val="black"/>
                </a:solidFill>
                <a:effectLst>
                  <a:outerShdw blurRad="38100" dist="38100" dir="2700000" algn="tl">
                    <a:srgbClr val="000000">
                      <a:alpha val="43137"/>
                    </a:srgbClr>
                  </a:outerShdw>
                </a:effectLst>
                <a:latin typeface="Calibri"/>
              </a:rPr>
              <a:t>¡¡AGRESOR: IMPONE CONDICIONES!!</a:t>
            </a:r>
            <a:endParaRPr kumimoji="0" lang="es-E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es-ES" sz="2400" b="1" dirty="0">
                <a:solidFill>
                  <a:srgbClr val="FF0000"/>
                </a:solidFill>
                <a:effectLst>
                  <a:outerShdw blurRad="38100" dist="38100" dir="2700000" algn="tl">
                    <a:srgbClr val="000000">
                      <a:alpha val="43137"/>
                    </a:srgbClr>
                  </a:outerShdw>
                </a:effectLst>
                <a:latin typeface="Calibri"/>
              </a:rPr>
              <a:t>REVISION ORDEN M. : CH-RU-IR-CN</a:t>
            </a:r>
            <a:endParaRPr kumimoji="0" lang="es-E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2875053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2771800" y="332656"/>
            <a:ext cx="3556131" cy="151216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2 CuadroTexto"/>
          <p:cNvSpPr txBox="1"/>
          <p:nvPr/>
        </p:nvSpPr>
        <p:spPr>
          <a:xfrm>
            <a:off x="3121105" y="699233"/>
            <a:ext cx="285752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MENSAJE FINAL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p>
        </p:txBody>
      </p:sp>
      <p:sp>
        <p:nvSpPr>
          <p:cNvPr id="4" name="3 CuadroTexto"/>
          <p:cNvSpPr txBox="1"/>
          <p:nvPr/>
        </p:nvSpPr>
        <p:spPr>
          <a:xfrm>
            <a:off x="1442312" y="2201686"/>
            <a:ext cx="6215106" cy="3416320"/>
          </a:xfrm>
          <a:prstGeom prst="rect">
            <a:avLst/>
          </a:prstGeom>
          <a:solidFill>
            <a:srgbClr val="FFC000"/>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s-ES" sz="2400" b="1" dirty="0">
                <a:solidFill>
                  <a:prstClr val="black"/>
                </a:solidFill>
                <a:effectLst>
                  <a:outerShdw blurRad="38100" dist="38100" dir="2700000" algn="tl">
                    <a:srgbClr val="000000">
                      <a:alpha val="43137"/>
                    </a:srgbClr>
                  </a:outerShdw>
                </a:effectLst>
                <a:latin typeface="Calibri"/>
              </a:rPr>
              <a:t>- </a:t>
            </a:r>
            <a:r>
              <a:rPr lang="es-ES" sz="2400" b="1" dirty="0">
                <a:solidFill>
                  <a:srgbClr val="FF0000"/>
                </a:solidFill>
                <a:effectLst>
                  <a:outerShdw blurRad="38100" dist="38100" dir="2700000" algn="tl">
                    <a:srgbClr val="000000">
                      <a:alpha val="43137"/>
                    </a:srgbClr>
                  </a:outerShdw>
                </a:effectLst>
                <a:latin typeface="Calibri"/>
              </a:rPr>
              <a:t>NEGOCIACIONES/TRUMP</a:t>
            </a:r>
            <a:endParaRPr kumimoji="0" lang="es-ES" sz="2400" b="1" i="0"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es-ES" sz="2400" b="1" dirty="0">
                <a:solidFill>
                  <a:prstClr val="black"/>
                </a:solidFill>
                <a:effectLst>
                  <a:outerShdw blurRad="38100" dist="38100" dir="2700000" algn="tl">
                    <a:srgbClr val="000000">
                      <a:alpha val="43137"/>
                    </a:srgbClr>
                  </a:outerShdw>
                </a:effectLst>
                <a:latin typeface="Calibri"/>
              </a:rPr>
              <a:t>IMPRECINDIBLE&gt;&gt;UNION OCCIDENTAL</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es-ES" sz="2400" b="1" dirty="0">
                <a:solidFill>
                  <a:prstClr val="black"/>
                </a:solidFill>
                <a:effectLst>
                  <a:outerShdw blurRad="38100" dist="38100" dir="2700000" algn="tl">
                    <a:srgbClr val="000000">
                      <a:alpha val="43137"/>
                    </a:srgbClr>
                  </a:outerShdw>
                </a:effectLst>
                <a:latin typeface="Calibri"/>
              </a:rPr>
              <a:t>ROMPER 3 QUIEBRAS OCCIDENTE</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es-ES" sz="2400" b="1" dirty="0">
                <a:solidFill>
                  <a:prstClr val="black"/>
                </a:solidFill>
                <a:effectLst>
                  <a:outerShdw blurRad="38100" dist="38100" dir="2700000" algn="tl">
                    <a:srgbClr val="000000">
                      <a:alpha val="43137"/>
                    </a:srgbClr>
                  </a:outerShdw>
                </a:effectLst>
                <a:latin typeface="Calibri"/>
              </a:rPr>
              <a:t>¡¡PERMUTA BAZAS ESTRATEGICAS!!</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es-ES" sz="2400" b="1" dirty="0">
                <a:solidFill>
                  <a:prstClr val="black"/>
                </a:solidFill>
                <a:effectLst>
                  <a:outerShdw blurRad="38100" dist="38100" dir="2700000" algn="tl">
                    <a:srgbClr val="000000">
                      <a:alpha val="43137"/>
                    </a:srgbClr>
                  </a:outerShdw>
                </a:effectLst>
                <a:latin typeface="Calibri"/>
              </a:rPr>
              <a:t>N. </a:t>
            </a:r>
            <a:r>
              <a:rPr kumimoji="0" lang="es-E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OT</a:t>
            </a:r>
            <a:r>
              <a:rPr lang="es-ES" sz="2400" b="1" dirty="0">
                <a:solidFill>
                  <a:prstClr val="black"/>
                </a:solidFill>
                <a:effectLst>
                  <a:outerShdw blurRad="38100" dist="38100" dir="2700000" algn="tl">
                    <a:srgbClr val="000000">
                      <a:alpha val="43137"/>
                    </a:srgbClr>
                  </a:outerShdw>
                </a:effectLst>
                <a:latin typeface="Calibri"/>
              </a:rPr>
              <a:t>AN/NEUTR./KURSK/CRIMEA</a:t>
            </a:r>
          </a:p>
          <a:p>
            <a:pPr marL="342900" indent="-342900">
              <a:buFontTx/>
              <a:buChar char="-"/>
              <a:defRPr/>
            </a:pPr>
            <a:r>
              <a:rPr kumimoji="0" lang="es-ES"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CIBER: IA-ROB-5G-CC-IC-B.D-M. HIPERS</a:t>
            </a:r>
            <a:r>
              <a:rPr lang="es-ES" sz="2400" b="1" u="sng" dirty="0">
                <a:solidFill>
                  <a:prstClr val="black"/>
                </a:solidFill>
                <a:effectLst>
                  <a:outerShdw blurRad="38100" dist="38100" dir="2700000" algn="tl">
                    <a:srgbClr val="000000">
                      <a:alpha val="43137"/>
                    </a:srgbClr>
                  </a:outerShdw>
                </a:effectLst>
                <a:latin typeface="Calibri"/>
              </a:rPr>
              <a:t>.</a:t>
            </a:r>
            <a:endParaRPr lang="es-ES" sz="2400" b="1" dirty="0">
              <a:solidFill>
                <a:prstClr val="black"/>
              </a:solidFill>
              <a:effectLst>
                <a:outerShdw blurRad="38100" dist="38100" dir="2700000" algn="tl">
                  <a:srgbClr val="000000">
                    <a:alpha val="43137"/>
                  </a:srgbClr>
                </a:outerShdw>
              </a:effectLst>
              <a:latin typeface="Calibri"/>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s-E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DISUASION NUCLEAR: NO ¡¡CAPITULAR!!</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s-ES" sz="2400" b="1" dirty="0">
                <a:solidFill>
                  <a:prstClr val="black"/>
                </a:solidFill>
                <a:effectLst>
                  <a:outerShdw blurRad="38100" dist="38100" dir="2700000" algn="tl">
                    <a:srgbClr val="000000">
                      <a:alpha val="43137"/>
                    </a:srgbClr>
                  </a:outerShdw>
                </a:effectLst>
                <a:latin typeface="Calibri"/>
              </a:rPr>
              <a:t> </a:t>
            </a:r>
            <a:r>
              <a:rPr lang="es-ES" sz="2400" b="1" dirty="0">
                <a:solidFill>
                  <a:srgbClr val="FF0000"/>
                </a:solidFill>
                <a:effectLst>
                  <a:outerShdw blurRad="38100" dist="38100" dir="2700000" algn="tl">
                    <a:srgbClr val="000000">
                      <a:alpha val="43137"/>
                    </a:srgbClr>
                  </a:outerShdw>
                </a:effectLst>
                <a:latin typeface="Calibri"/>
              </a:rPr>
              <a:t>BIPOLARIDAD DUAL: ¿ORDEN?</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s-E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NUEVA P</a:t>
            </a:r>
            <a:r>
              <a:rPr lang="es-ES" sz="2400" b="1" dirty="0">
                <a:solidFill>
                  <a:prstClr val="black"/>
                </a:solidFill>
                <a:effectLst>
                  <a:outerShdw blurRad="38100" dist="38100" dir="2700000" algn="tl">
                    <a:srgbClr val="000000">
                      <a:alpha val="43137"/>
                    </a:srgbClr>
                  </a:outerShdw>
                </a:effectLst>
                <a:latin typeface="Calibri"/>
              </a:rPr>
              <a:t>OSICION </a:t>
            </a:r>
            <a:r>
              <a:rPr kumimoji="0" lang="es-E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POTENCIAS (19)</a:t>
            </a:r>
            <a:endParaRPr lang="es-ES" sz="2400" b="1" dirty="0">
              <a:solidFill>
                <a:prstClr val="black"/>
              </a:solidFill>
              <a:effectLst>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val="1562851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D93D56B-E65F-4445-B718-F281B6E03C71}"/>
              </a:ext>
            </a:extLst>
          </p:cNvPr>
          <p:cNvSpPr/>
          <p:nvPr/>
        </p:nvSpPr>
        <p:spPr>
          <a:xfrm>
            <a:off x="2123728" y="2276872"/>
            <a:ext cx="5472608" cy="23042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uadroTexto 4">
            <a:extLst>
              <a:ext uri="{FF2B5EF4-FFF2-40B4-BE49-F238E27FC236}">
                <a16:creationId xmlns:a16="http://schemas.microsoft.com/office/drawing/2014/main" id="{CFB08026-A5AC-401E-BA1F-94F6B79D98EB}"/>
              </a:ext>
            </a:extLst>
          </p:cNvPr>
          <p:cNvSpPr txBox="1"/>
          <p:nvPr/>
        </p:nvSpPr>
        <p:spPr>
          <a:xfrm>
            <a:off x="2555776" y="2780928"/>
            <a:ext cx="446449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000" b="1" dirty="0">
                <a:solidFill>
                  <a:prstClr val="black"/>
                </a:solidFill>
                <a:effectLst>
                  <a:outerShdw blurRad="38100" dist="38100" dir="2700000" algn="tl">
                    <a:srgbClr val="000000">
                      <a:alpha val="43137"/>
                    </a:srgbClr>
                  </a:outerShdw>
                </a:effectLst>
                <a:latin typeface="Calibri"/>
              </a:rPr>
              <a:t>SITUACION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4000" b="1" dirty="0">
                <a:solidFill>
                  <a:prstClr val="black"/>
                </a:solidFill>
                <a:effectLst>
                  <a:outerShdw blurRad="38100" dist="38100" dir="2700000" algn="tl">
                    <a:srgbClr val="000000">
                      <a:alpha val="43137"/>
                    </a:srgbClr>
                  </a:outerShdw>
                </a:effectLst>
                <a:latin typeface="Calibri"/>
              </a:rPr>
              <a:t>GEOESTRATÉGICA </a:t>
            </a:r>
            <a:endParaRPr kumimoji="0" lang="es-E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3553339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11DDF-93BC-3849-97EC-CDE1E135692B}"/>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F151FE25-E82F-754E-5758-055AF6BB6F4A}"/>
              </a:ext>
            </a:extLst>
          </p:cNvPr>
          <p:cNvPicPr>
            <a:picLocks noChangeAspect="1"/>
          </p:cNvPicPr>
          <p:nvPr/>
        </p:nvPicPr>
        <p:blipFill>
          <a:blip r:embed="rId2"/>
          <a:srcRect b="8662"/>
          <a:stretch/>
        </p:blipFill>
        <p:spPr>
          <a:xfrm>
            <a:off x="0" y="887622"/>
            <a:ext cx="9144000" cy="4577039"/>
          </a:xfrm>
          <a:prstGeom prst="rect">
            <a:avLst/>
          </a:prstGeom>
        </p:spPr>
      </p:pic>
      <p:sp>
        <p:nvSpPr>
          <p:cNvPr id="7" name="3 CuadroTexto">
            <a:extLst>
              <a:ext uri="{FF2B5EF4-FFF2-40B4-BE49-F238E27FC236}">
                <a16:creationId xmlns:a16="http://schemas.microsoft.com/office/drawing/2014/main" id="{C84EDB02-3728-1F44-2549-87899BFCD0C8}"/>
              </a:ext>
            </a:extLst>
          </p:cNvPr>
          <p:cNvSpPr txBox="1"/>
          <p:nvPr/>
        </p:nvSpPr>
        <p:spPr>
          <a:xfrm>
            <a:off x="143508" y="5519264"/>
            <a:ext cx="8856984" cy="1323439"/>
          </a:xfrm>
          <a:prstGeom prst="rect">
            <a:avLst/>
          </a:prstGeom>
          <a:noFill/>
        </p:spPr>
        <p:txBody>
          <a:bodyPr wrap="square" rtlCol="0">
            <a:spAutoFit/>
          </a:bodyPr>
          <a:lstStyle/>
          <a:p>
            <a:r>
              <a:rPr lang="es-ES" sz="1600" b="1" dirty="0">
                <a:latin typeface="Arial" pitchFamily="34" charset="0"/>
                <a:cs typeface="Arial" pitchFamily="34" charset="0"/>
              </a:rPr>
              <a:t>- Esa área pivote o región cardial es representado por Asia Central y Europa oriental.</a:t>
            </a:r>
          </a:p>
          <a:p>
            <a:r>
              <a:rPr lang="es-ES" sz="1600" b="1" dirty="0">
                <a:latin typeface="Arial" pitchFamily="34" charset="0"/>
                <a:cs typeface="Arial" pitchFamily="34" charset="0"/>
              </a:rPr>
              <a:t>- La teoría establece que en esa zona el poder terrestre tendría una mayor ventaja frente al dominio marítimo por su inaccesibilidad por mar, el aprovechamiento de los rápidos medios de comunicación terrestres y por la explotación de los recursos del área.</a:t>
            </a:r>
          </a:p>
          <a:p>
            <a:r>
              <a:rPr lang="es-ES" sz="1600" b="1" dirty="0">
                <a:latin typeface="Arial" pitchFamily="34" charset="0"/>
                <a:cs typeface="Arial" pitchFamily="34" charset="0"/>
              </a:rPr>
              <a:t>- La nación que lograra conquistarla se transformaría en una potencia mundial.</a:t>
            </a:r>
            <a:endParaRPr lang="es-ES" sz="2400" b="1" dirty="0">
              <a:latin typeface="Arial" pitchFamily="34" charset="0"/>
              <a:cs typeface="Arial" pitchFamily="34" charset="0"/>
            </a:endParaRPr>
          </a:p>
        </p:txBody>
      </p:sp>
      <p:sp>
        <p:nvSpPr>
          <p:cNvPr id="8" name="Rectángulo 7">
            <a:extLst>
              <a:ext uri="{FF2B5EF4-FFF2-40B4-BE49-F238E27FC236}">
                <a16:creationId xmlns:a16="http://schemas.microsoft.com/office/drawing/2014/main" id="{0E3F6C06-701B-93A4-6A51-45F0FB00E01F}"/>
              </a:ext>
            </a:extLst>
          </p:cNvPr>
          <p:cNvSpPr/>
          <p:nvPr/>
        </p:nvSpPr>
        <p:spPr>
          <a:xfrm>
            <a:off x="1907704" y="332656"/>
            <a:ext cx="4896544" cy="4320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white"/>
                </a:solidFill>
                <a:effectLst/>
                <a:highlight>
                  <a:srgbClr val="000000"/>
                </a:highlight>
                <a:uLnTx/>
                <a:uFillTx/>
                <a:latin typeface="Calibri"/>
                <a:ea typeface="+mn-ea"/>
                <a:cs typeface="+mn-cs"/>
              </a:rPr>
              <a:t>TEORÍA DE HEARTLAND (1904-1919)</a:t>
            </a:r>
          </a:p>
        </p:txBody>
      </p:sp>
    </p:spTree>
    <p:extLst>
      <p:ext uri="{BB962C8B-B14F-4D97-AF65-F5344CB8AC3E}">
        <p14:creationId xmlns:p14="http://schemas.microsoft.com/office/powerpoint/2010/main" val="1026506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2339752" y="404664"/>
            <a:ext cx="4824536" cy="136815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785786" y="1928802"/>
            <a:ext cx="7786742" cy="4154984"/>
          </a:xfrm>
          <a:prstGeom prst="rect">
            <a:avLst/>
          </a:prstGeom>
          <a:solidFill>
            <a:srgbClr val="FFC000"/>
          </a:solidFill>
        </p:spPr>
        <p:txBody>
          <a:bodyPr wrap="square" rtlCol="0">
            <a:spAutoFit/>
          </a:bodyPr>
          <a:lstStyle/>
          <a:p>
            <a:r>
              <a:rPr lang="es-ES" sz="2400" b="1" u="sng" dirty="0">
                <a:effectLst>
                  <a:outerShdw blurRad="38100" dist="38100" dir="2700000" algn="tl">
                    <a:srgbClr val="000000">
                      <a:alpha val="43137"/>
                    </a:srgbClr>
                  </a:outerShdw>
                </a:effectLst>
                <a:latin typeface="Arial" pitchFamily="34" charset="0"/>
                <a:cs typeface="Arial" pitchFamily="34" charset="0"/>
              </a:rPr>
              <a:t>SISTEMAS GEOPOLICOS DESPUES IIGM.</a:t>
            </a:r>
          </a:p>
          <a:p>
            <a:endParaRPr lang="es-ES" sz="2400" b="1" u="sng" dirty="0">
              <a:effectLst>
                <a:outerShdw blurRad="38100" dist="38100" dir="2700000" algn="tl">
                  <a:srgbClr val="000000">
                    <a:alpha val="43137"/>
                  </a:srgbClr>
                </a:outerShdw>
              </a:effectLst>
              <a:latin typeface="Arial" pitchFamily="34" charset="0"/>
              <a:cs typeface="Arial" pitchFamily="34" charset="0"/>
            </a:endParaRPr>
          </a:p>
          <a:p>
            <a:pPr marL="342900" indent="-342900">
              <a:buFontTx/>
              <a:buChar char="-"/>
            </a:pPr>
            <a:r>
              <a:rPr lang="es-ES" sz="2400" b="1" dirty="0">
                <a:latin typeface="Arial" pitchFamily="34" charset="0"/>
                <a:cs typeface="Arial" pitchFamily="34" charset="0"/>
              </a:rPr>
              <a:t>BIPOLARIDAD: 1945-1990: USA &gt;&lt; URSS</a:t>
            </a:r>
          </a:p>
          <a:p>
            <a:r>
              <a:rPr lang="es-ES" sz="2400" b="1" dirty="0">
                <a:latin typeface="Arial" pitchFamily="34" charset="0"/>
                <a:cs typeface="Arial" pitchFamily="34" charset="0"/>
              </a:rPr>
              <a:t>    “GUERRA FRIA”</a:t>
            </a:r>
          </a:p>
          <a:p>
            <a:pPr marL="342900" indent="-342900">
              <a:buFontTx/>
              <a:buChar char="-"/>
            </a:pPr>
            <a:r>
              <a:rPr lang="es-ES" sz="2400" b="1" dirty="0">
                <a:latin typeface="Arial" pitchFamily="34" charset="0"/>
                <a:cs typeface="Arial" pitchFamily="34" charset="0"/>
              </a:rPr>
              <a:t>UNIPOLARIDAD: 1990-2008: USA</a:t>
            </a:r>
          </a:p>
          <a:p>
            <a:r>
              <a:rPr lang="es-ES" sz="2400" b="1" dirty="0">
                <a:latin typeface="Arial" pitchFamily="34" charset="0"/>
                <a:cs typeface="Arial" pitchFamily="34" charset="0"/>
              </a:rPr>
              <a:t>    HEGEMON:GOLFO-BOS-AFG-IRAK..</a:t>
            </a:r>
          </a:p>
          <a:p>
            <a:pPr marL="342900" indent="-342900">
              <a:buFontTx/>
              <a:buChar char="-"/>
            </a:pPr>
            <a:r>
              <a:rPr lang="es-ES" sz="2400" b="1" dirty="0">
                <a:latin typeface="Arial" pitchFamily="34" charset="0"/>
                <a:cs typeface="Arial" pitchFamily="34" charset="0"/>
              </a:rPr>
              <a:t>¿HACIA MULTIPOLARIDAD?: 2008..2023</a:t>
            </a:r>
          </a:p>
          <a:p>
            <a:r>
              <a:rPr lang="es-ES" sz="2400" b="1" dirty="0">
                <a:latin typeface="Arial" pitchFamily="34" charset="0"/>
                <a:cs typeface="Arial" pitchFamily="34" charset="0"/>
              </a:rPr>
              <a:t>    AL QAEDA-ISIS-P. ARABE-GH-GC</a:t>
            </a:r>
          </a:p>
          <a:p>
            <a:pPr marL="342900" indent="-342900">
              <a:buFontTx/>
              <a:buChar char="-"/>
            </a:pPr>
            <a:r>
              <a:rPr lang="es-ES" sz="2400" b="1" dirty="0">
                <a:latin typeface="Arial" pitchFamily="34" charset="0"/>
                <a:cs typeface="Arial" pitchFamily="34" charset="0"/>
              </a:rPr>
              <a:t>¿BIP-/MULTIP. (UCRANIA-ISRAEL)?: 2023- …….</a:t>
            </a:r>
          </a:p>
          <a:p>
            <a:r>
              <a:rPr lang="es-ES" sz="2400" b="1" dirty="0">
                <a:latin typeface="Arial" pitchFamily="34" charset="0"/>
                <a:cs typeface="Arial" pitchFamily="34" charset="0"/>
              </a:rPr>
              <a:t>    EURATLANTICO&gt;&gt;&lt;&lt;ASIA</a:t>
            </a:r>
          </a:p>
          <a:p>
            <a:r>
              <a:rPr lang="es-ES" sz="2400" b="1" dirty="0">
                <a:effectLst>
                  <a:outerShdw blurRad="38100" dist="38100" dir="2700000" algn="tl">
                    <a:srgbClr val="000000">
                      <a:alpha val="43137"/>
                    </a:srgbClr>
                  </a:outerShdw>
                </a:effectLst>
                <a:latin typeface="Arial" pitchFamily="34" charset="0"/>
                <a:cs typeface="Arial" pitchFamily="34" charset="0"/>
              </a:rPr>
              <a:t>¡¡CAMBIO DRÁSTICO PODER MUNDIAL!!</a:t>
            </a:r>
            <a:endParaRPr lang="es-ES" sz="2400" b="1" dirty="0">
              <a:latin typeface="Arial" pitchFamily="34" charset="0"/>
              <a:cs typeface="Arial" pitchFamily="34" charset="0"/>
            </a:endParaRPr>
          </a:p>
        </p:txBody>
      </p:sp>
      <p:sp>
        <p:nvSpPr>
          <p:cNvPr id="5" name="CuadroTexto 4">
            <a:extLst>
              <a:ext uri="{FF2B5EF4-FFF2-40B4-BE49-F238E27FC236}">
                <a16:creationId xmlns:a16="http://schemas.microsoft.com/office/drawing/2014/main" id="{1BBB07C7-6137-42A1-9986-6B1C9F5FFBF3}"/>
              </a:ext>
            </a:extLst>
          </p:cNvPr>
          <p:cNvSpPr txBox="1"/>
          <p:nvPr/>
        </p:nvSpPr>
        <p:spPr>
          <a:xfrm>
            <a:off x="2771800" y="692696"/>
            <a:ext cx="3888432" cy="954107"/>
          </a:xfrm>
          <a:prstGeom prst="rect">
            <a:avLst/>
          </a:prstGeom>
          <a:noFill/>
        </p:spPr>
        <p:txBody>
          <a:bodyPr wrap="square" rtlCol="0">
            <a:spAutoFit/>
          </a:bodyPr>
          <a:lstStyle/>
          <a:p>
            <a:pPr algn="ctr"/>
            <a:r>
              <a:rPr lang="es-ES" sz="2800" b="1" dirty="0">
                <a:effectLst>
                  <a:outerShdw blurRad="38100" dist="38100" dir="2700000" algn="tl">
                    <a:srgbClr val="000000">
                      <a:alpha val="43137"/>
                    </a:srgbClr>
                  </a:outerShdw>
                </a:effectLst>
              </a:rPr>
              <a:t>HISTORIA GEOPOLITICA RECIENTE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B83645-6454-4C27-807B-62F28F920727}"/>
              </a:ext>
            </a:extLst>
          </p:cNvPr>
          <p:cNvSpPr>
            <a:spLocks noGrp="1"/>
          </p:cNvSpPr>
          <p:nvPr>
            <p:ph type="title"/>
          </p:nvPr>
        </p:nvSpPr>
        <p:spPr/>
        <p:txBody>
          <a:bodyPr/>
          <a:lstStyle/>
          <a:p>
            <a:r>
              <a:rPr lang="es-ES" sz="3200" dirty="0"/>
              <a:t>DESPLIEGLE USA EN EL MUNDO</a:t>
            </a:r>
            <a:endParaRPr lang="es-ES" dirty="0"/>
          </a:p>
        </p:txBody>
      </p:sp>
      <p:sp>
        <p:nvSpPr>
          <p:cNvPr id="3" name="Marcador de contenido 2">
            <a:extLst>
              <a:ext uri="{FF2B5EF4-FFF2-40B4-BE49-F238E27FC236}">
                <a16:creationId xmlns:a16="http://schemas.microsoft.com/office/drawing/2014/main" id="{0E99ABF6-C672-4994-BE6D-3172006FBF3E}"/>
              </a:ext>
            </a:extLst>
          </p:cNvPr>
          <p:cNvSpPr>
            <a:spLocks noGrp="1"/>
          </p:cNvSpPr>
          <p:nvPr>
            <p:ph idx="1"/>
          </p:nvPr>
        </p:nvSpPr>
        <p:spPr/>
        <p:txBody>
          <a:bodyPr/>
          <a:lstStyle/>
          <a:p>
            <a:endParaRPr lang="es-ES"/>
          </a:p>
        </p:txBody>
      </p:sp>
      <p:pic>
        <p:nvPicPr>
          <p:cNvPr id="4098" name="Picture 2" descr="Resultado de imagen de MAPA GEOPOLITICO ESTADOUNIDENSE DEL MUNDO">
            <a:extLst>
              <a:ext uri="{FF2B5EF4-FFF2-40B4-BE49-F238E27FC236}">
                <a16:creationId xmlns:a16="http://schemas.microsoft.com/office/drawing/2014/main" id="{7AF888BB-85F3-43E9-892D-EC5BCB76A3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9144000" cy="470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900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l cerco geopolítico de Estados Unidos a Rusia - Mapas de El Orden ...">
            <a:extLst>
              <a:ext uri="{FF2B5EF4-FFF2-40B4-BE49-F238E27FC236}">
                <a16:creationId xmlns:a16="http://schemas.microsoft.com/office/drawing/2014/main" id="{E1DE8144-BBDC-42C0-67D1-ABB1290C4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0688"/>
            <a:ext cx="9144000" cy="60166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516F12E7-4A3E-A764-753D-2A4D0B829B62}"/>
              </a:ext>
            </a:extLst>
          </p:cNvPr>
          <p:cNvSpPr/>
          <p:nvPr/>
        </p:nvSpPr>
        <p:spPr>
          <a:xfrm>
            <a:off x="3707904" y="5445224"/>
            <a:ext cx="2160240" cy="57606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VISION RUSA DEL MUNDO</a:t>
            </a:r>
          </a:p>
        </p:txBody>
      </p:sp>
    </p:spTree>
    <p:extLst>
      <p:ext uri="{BB962C8B-B14F-4D97-AF65-F5344CB8AC3E}">
        <p14:creationId xmlns:p14="http://schemas.microsoft.com/office/powerpoint/2010/main" val="306510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3131840" y="116632"/>
            <a:ext cx="3384376" cy="11146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CuadroTexto 3"/>
          <p:cNvSpPr txBox="1"/>
          <p:nvPr/>
        </p:nvSpPr>
        <p:spPr>
          <a:xfrm>
            <a:off x="3743908" y="215642"/>
            <a:ext cx="216024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BELT AND ROAD INITIATIVE</a:t>
            </a:r>
            <a:endParaRPr kumimoji="0" lang="es-E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2050" name="Picture 2" descr="Image">
            <a:extLst>
              <a:ext uri="{FF2B5EF4-FFF2-40B4-BE49-F238E27FC236}">
                <a16:creationId xmlns:a16="http://schemas.microsoft.com/office/drawing/2014/main" id="{F1CDC4BC-E570-EFC7-C607-B33EE2B1C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38262"/>
            <a:ext cx="7429500" cy="4181475"/>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0C8D7512-02B9-B819-4652-B8FD0F4F0FAA}"/>
              </a:ext>
            </a:extLst>
          </p:cNvPr>
          <p:cNvSpPr/>
          <p:nvPr/>
        </p:nvSpPr>
        <p:spPr>
          <a:xfrm>
            <a:off x="1475656" y="5842453"/>
            <a:ext cx="6192688" cy="288032"/>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ln>
                  <a:solidFill>
                    <a:schemeClr val="tx1"/>
                  </a:solidFill>
                </a:ln>
                <a:solidFill>
                  <a:schemeClr val="tx1"/>
                </a:solidFill>
              </a:rPr>
              <a:t>1/3 PIB,, 1 BILLON $,, 60% POP.,,150 PAISES</a:t>
            </a:r>
          </a:p>
        </p:txBody>
      </p:sp>
    </p:spTree>
    <p:extLst>
      <p:ext uri="{BB962C8B-B14F-4D97-AF65-F5344CB8AC3E}">
        <p14:creationId xmlns:p14="http://schemas.microsoft.com/office/powerpoint/2010/main" val="1596996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2879811" y="692696"/>
            <a:ext cx="3384376" cy="95410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ángulo 2"/>
          <p:cNvSpPr/>
          <p:nvPr/>
        </p:nvSpPr>
        <p:spPr>
          <a:xfrm>
            <a:off x="1023897" y="1772816"/>
            <a:ext cx="6696744" cy="41734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CuadroTexto 3"/>
          <p:cNvSpPr txBox="1"/>
          <p:nvPr/>
        </p:nvSpPr>
        <p:spPr>
          <a:xfrm>
            <a:off x="3491879" y="710381"/>
            <a:ext cx="216024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8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 AÑOS BRI</a:t>
            </a:r>
            <a:r>
              <a:rPr lang="es-E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kumimoji="0" lang="es-E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5" name="CuadroTexto 4"/>
          <p:cNvSpPr txBox="1"/>
          <p:nvPr/>
        </p:nvSpPr>
        <p:spPr>
          <a:xfrm>
            <a:off x="1475656" y="1682174"/>
            <a:ext cx="6192687" cy="344709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ES"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JUNIO 2023: </a:t>
            </a:r>
            <a:r>
              <a:rPr kumimoji="0" lang="es-ES" sz="2000" b="1"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200 ACUERDOS COOPERACION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s-E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152 PAISES,, 32 OOII.</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ES" sz="2000" b="1"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1 BILLON $ PARTICIP. &gt;&gt; 2013</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s-E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AFRICA-AMERICA C.-SUD.ASIA-PACF. SUR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ES" sz="2000" b="1"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INFLU. DI</a:t>
            </a:r>
            <a:r>
              <a:rPr lang="es-E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PLOM-MIL-POLITICA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ES" sz="2000" b="1"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FRACASO</a:t>
            </a:r>
            <a:r>
              <a:rPr lang="es-E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 SRI LANDA,, INDONE.-ZAMBIA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ES" sz="2000" b="1"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TRAMPA DE LA DEUDA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E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INCIAT. DE DESARROLLO GLOBAL(09-2021)</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s-E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INCIAT. DE SEGURIDAD GLOBAL (04-2022)</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E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INCIAT. DE CIVILIZACION GLOBAL (03-3023</a:t>
            </a:r>
          </a:p>
        </p:txBody>
      </p:sp>
    </p:spTree>
    <p:extLst>
      <p:ext uri="{BB962C8B-B14F-4D97-AF65-F5344CB8AC3E}">
        <p14:creationId xmlns:p14="http://schemas.microsoft.com/office/powerpoint/2010/main" val="113677110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18965</TotalTime>
  <Words>568</Words>
  <Application>Microsoft Office PowerPoint</Application>
  <PresentationFormat>Presentación en pantalla (4:3)</PresentationFormat>
  <Paragraphs>157</Paragraphs>
  <Slides>25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25</vt:i4>
      </vt:variant>
    </vt:vector>
  </HeadingPairs>
  <TitlesOfParts>
    <vt:vector size="2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DESPLIEGLE USA EN EL MUNDO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Jesus</dc:creator>
  <cp:lastModifiedBy>ricardo martínez isidoro</cp:lastModifiedBy>
  <cp:revision>530</cp:revision>
  <dcterms:created xsi:type="dcterms:W3CDTF">2012-05-09T18:06:16Z</dcterms:created>
  <dcterms:modified xsi:type="dcterms:W3CDTF">2024-12-01T18:50:53Z</dcterms:modified>
</cp:coreProperties>
</file>